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4"/>
  </p:sldMasterIdLst>
  <p:notesMasterIdLst>
    <p:notesMasterId r:id="rId14"/>
  </p:notesMasterIdLst>
  <p:handoutMasterIdLst>
    <p:handoutMasterId r:id="rId15"/>
  </p:handoutMasterIdLst>
  <p:sldIdLst>
    <p:sldId id="973" r:id="rId5"/>
    <p:sldId id="979" r:id="rId6"/>
    <p:sldId id="977" r:id="rId7"/>
    <p:sldId id="980" r:id="rId8"/>
    <p:sldId id="981" r:id="rId9"/>
    <p:sldId id="982" r:id="rId10"/>
    <p:sldId id="983" r:id="rId11"/>
    <p:sldId id="984" r:id="rId12"/>
    <p:sldId id="976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3E1"/>
    <a:srgbClr val="FDD1CF"/>
    <a:srgbClr val="FFCFCD"/>
    <a:srgbClr val="41405D"/>
    <a:srgbClr val="FFCABF"/>
    <a:srgbClr val="000000"/>
    <a:srgbClr val="F7A99B"/>
    <a:srgbClr val="151517"/>
    <a:srgbClr val="EE8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0F663C-BB04-4CCE-B787-78F65AAA974A}" v="23" dt="2022-04-05T15:01:40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43" autoAdjust="0"/>
    <p:restoredTop sz="94708"/>
  </p:normalViewPr>
  <p:slideViewPr>
    <p:cSldViewPr snapToGrid="0">
      <p:cViewPr varScale="1">
        <p:scale>
          <a:sx n="181" d="100"/>
          <a:sy n="181" d="100"/>
        </p:scale>
        <p:origin x="360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Kundnöjdhet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4D-4878-8677-2393D9FE0555}"/>
              </c:ext>
            </c:extLst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4D-4878-8677-2393D9FE0555}"/>
              </c:ext>
            </c:extLst>
          </c:dPt>
          <c:cat>
            <c:strRef>
              <c:f>Blad1!$A$2:$A$3</c:f>
              <c:strCache>
                <c:ptCount val="2"/>
                <c:pt idx="0">
                  <c:v>kv 1</c:v>
                </c:pt>
                <c:pt idx="1">
                  <c:v>kv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4D-4878-8677-2393D9FE0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Kundnöjdhet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9C-4D56-AA65-625C70D9DE83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9C-4D56-AA65-625C70D9DE83}"/>
              </c:ext>
            </c:extLst>
          </c:dPt>
          <c:cat>
            <c:strRef>
              <c:f>Blad1!$A$2:$A$3</c:f>
              <c:strCache>
                <c:ptCount val="2"/>
                <c:pt idx="0">
                  <c:v>kv 1</c:v>
                </c:pt>
                <c:pt idx="1">
                  <c:v>kv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9C-4D56-AA65-625C70D9D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Kundnöjdhet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4D-4878-8677-2393D9FE0555}"/>
              </c:ext>
            </c:extLst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4D-4878-8677-2393D9FE0555}"/>
              </c:ext>
            </c:extLst>
          </c:dPt>
          <c:cat>
            <c:strRef>
              <c:f>Blad1!$A$2:$A$3</c:f>
              <c:strCache>
                <c:ptCount val="2"/>
                <c:pt idx="0">
                  <c:v>kv 1</c:v>
                </c:pt>
                <c:pt idx="1">
                  <c:v>kv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4D-4878-8677-2393D9FE0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Kundnöjdhet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9C-4D56-AA65-625C70D9DE83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9C-4D56-AA65-625C70D9DE83}"/>
              </c:ext>
            </c:extLst>
          </c:dPt>
          <c:cat>
            <c:strRef>
              <c:f>Blad1!$A$2:$A$3</c:f>
              <c:strCache>
                <c:ptCount val="2"/>
                <c:pt idx="0">
                  <c:v>kv 1</c:v>
                </c:pt>
                <c:pt idx="1">
                  <c:v>kv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9C-4D56-AA65-625C70D9D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6F9FEE4-E84F-FB49-BB8D-51959172D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4E093A1-4157-1E4F-8F0A-F7491FBF30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FD3A9-63D4-A349-865A-A3EB83CD9BC0}" type="datetimeFigureOut">
              <a:rPr lang="sv-SE" smtClean="0"/>
              <a:t>2023-03-20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4DF038-B3B1-EB40-9706-A6963B756E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F98225-BCD2-C44A-B70D-2E769C6CB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CE57C-54BE-4948-8AC8-467E78C6700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3826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56A52-2581-4F44-9EC9-48CDAC19B573}" type="datetimeFigureOut">
              <a:rPr lang="sv-SE" smtClean="0"/>
              <a:t>2023-03-20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E3636-FF85-6D4F-BE1D-26FDD745A2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144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Allocate</a:t>
            </a:r>
            <a:r>
              <a:rPr lang="sv-SE" dirty="0"/>
              <a:t> </a:t>
            </a:r>
            <a:r>
              <a:rPr lang="sv-SE" dirty="0" err="1"/>
              <a:t>ownership</a:t>
            </a:r>
            <a:r>
              <a:rPr lang="sv-SE" dirty="0"/>
              <a:t>!:</a:t>
            </a:r>
          </a:p>
          <a:p>
            <a:r>
              <a:rPr lang="sv-SE" dirty="0" err="1"/>
              <a:t>Yes</a:t>
            </a:r>
            <a:r>
              <a:rPr lang="sv-SE" dirty="0"/>
              <a:t>, </a:t>
            </a:r>
            <a:r>
              <a:rPr lang="sv-SE" dirty="0" err="1"/>
              <a:t>you</a:t>
            </a:r>
            <a:r>
              <a:rPr lang="sv-SE" dirty="0"/>
              <a:t> in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group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evaluating</a:t>
            </a:r>
            <a:r>
              <a:rPr lang="sv-SE" dirty="0"/>
              <a:t> the </a:t>
            </a:r>
            <a:r>
              <a:rPr lang="sv-SE" dirty="0" err="1"/>
              <a:t>tool</a:t>
            </a:r>
            <a:r>
              <a:rPr lang="sv-SE" dirty="0"/>
              <a:t> and </a:t>
            </a:r>
            <a:r>
              <a:rPr lang="sv-SE" dirty="0" err="1"/>
              <a:t>are</a:t>
            </a:r>
            <a:r>
              <a:rPr lang="sv-SE" dirty="0"/>
              <a:t> the </a:t>
            </a:r>
            <a:r>
              <a:rPr lang="sv-SE" dirty="0" err="1"/>
              <a:t>ones</a:t>
            </a:r>
            <a:r>
              <a:rPr lang="sv-SE" dirty="0"/>
              <a:t> to </a:t>
            </a:r>
            <a:r>
              <a:rPr lang="sv-SE" dirty="0" err="1"/>
              <a:t>decide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implement</a:t>
            </a:r>
            <a:r>
              <a:rPr lang="sv-SE" dirty="0"/>
              <a:t> Weekli in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organization</a:t>
            </a:r>
            <a:r>
              <a:rPr lang="sv-SE" dirty="0"/>
              <a:t>.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– </a:t>
            </a:r>
            <a:r>
              <a:rPr lang="sv-SE" dirty="0" err="1"/>
              <a:t>allocate</a:t>
            </a:r>
            <a:r>
              <a:rPr lang="sv-SE" dirty="0"/>
              <a:t> </a:t>
            </a:r>
            <a:r>
              <a:rPr lang="sv-SE" dirty="0" err="1"/>
              <a:t>ownership</a:t>
            </a:r>
            <a:r>
              <a:rPr lang="sv-SE" dirty="0"/>
              <a:t>! Managers </a:t>
            </a:r>
            <a:r>
              <a:rPr lang="sv-SE" dirty="0" err="1"/>
              <a:t>are</a:t>
            </a:r>
            <a:r>
              <a:rPr lang="sv-SE" dirty="0"/>
              <a:t> the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closest</a:t>
            </a:r>
            <a:r>
              <a:rPr lang="sv-SE" dirty="0"/>
              <a:t> to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employees</a:t>
            </a:r>
            <a:r>
              <a:rPr lang="sv-SE" dirty="0"/>
              <a:t>,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involved</a:t>
            </a:r>
            <a:r>
              <a:rPr lang="sv-SE" dirty="0"/>
              <a:t> from the </a:t>
            </a:r>
            <a:r>
              <a:rPr lang="sv-SE" dirty="0" err="1"/>
              <a:t>beginning</a:t>
            </a:r>
            <a:r>
              <a:rPr lang="sv-SE" dirty="0"/>
              <a:t>! From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side</a:t>
            </a:r>
            <a:r>
              <a:rPr lang="sv-SE" dirty="0"/>
              <a:t> </a:t>
            </a:r>
            <a:r>
              <a:rPr lang="sv-SE" dirty="0" err="1"/>
              <a:t>it’s</a:t>
            </a:r>
            <a:r>
              <a:rPr lang="sv-SE" dirty="0"/>
              <a:t> part </a:t>
            </a:r>
            <a:r>
              <a:rPr lang="sv-SE" dirty="0" err="1"/>
              <a:t>of</a:t>
            </a:r>
            <a:r>
              <a:rPr lang="sv-SE" dirty="0"/>
              <a:t> the implementation: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Introduction</a:t>
            </a:r>
            <a:r>
              <a:rPr lang="sv-SE" dirty="0"/>
              <a:t> to managers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Training</a:t>
            </a:r>
            <a:r>
              <a:rPr lang="sv-SE" dirty="0"/>
              <a:t> in the system as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had</a:t>
            </a:r>
            <a:r>
              <a:rPr lang="sv-SE" dirty="0"/>
              <a:t> </a:t>
            </a:r>
            <a:r>
              <a:rPr lang="sv-SE" dirty="0" err="1"/>
              <a:t>now</a:t>
            </a: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must </a:t>
            </a:r>
            <a:r>
              <a:rPr lang="sv-SE" dirty="0" err="1"/>
              <a:t>allocate</a:t>
            </a:r>
            <a:r>
              <a:rPr lang="sv-SE" dirty="0"/>
              <a:t> the </a:t>
            </a:r>
            <a:r>
              <a:rPr lang="sv-SE" dirty="0" err="1"/>
              <a:t>ownership</a:t>
            </a:r>
            <a:r>
              <a:rPr lang="sv-SE" dirty="0"/>
              <a:t> and make </a:t>
            </a:r>
            <a:r>
              <a:rPr lang="sv-SE" dirty="0" err="1"/>
              <a:t>them</a:t>
            </a:r>
            <a:r>
              <a:rPr lang="sv-SE" dirty="0"/>
              <a:t> understand </a:t>
            </a:r>
            <a:r>
              <a:rPr lang="sv-SE" dirty="0" err="1"/>
              <a:t>their</a:t>
            </a:r>
            <a:r>
              <a:rPr lang="sv-SE" dirty="0"/>
              <a:t> profits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investing</a:t>
            </a:r>
            <a:r>
              <a:rPr lang="sv-SE" dirty="0"/>
              <a:t> and </a:t>
            </a:r>
            <a:r>
              <a:rPr lang="sv-SE" dirty="0" err="1"/>
              <a:t>using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tool</a:t>
            </a:r>
            <a:r>
              <a:rPr lang="sv-SE" dirty="0"/>
              <a:t>. (</a:t>
            </a:r>
            <a:r>
              <a:rPr lang="sv-SE" dirty="0" err="1"/>
              <a:t>See</a:t>
            </a:r>
            <a:r>
              <a:rPr lang="sv-SE" dirty="0"/>
              <a:t> </a:t>
            </a:r>
            <a:r>
              <a:rPr lang="sv-SE" dirty="0" err="1"/>
              <a:t>stakeholder</a:t>
            </a:r>
            <a:r>
              <a:rPr lang="sv-SE" dirty="0"/>
              <a:t> </a:t>
            </a:r>
            <a:r>
              <a:rPr lang="sv-SE" dirty="0" err="1"/>
              <a:t>slide</a:t>
            </a:r>
            <a:r>
              <a:rPr lang="sv-SE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 err="1"/>
              <a:t>Your</a:t>
            </a:r>
            <a:r>
              <a:rPr lang="sv-SE" dirty="0"/>
              <a:t> managers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ambassadors</a:t>
            </a:r>
            <a:r>
              <a:rPr lang="sv-SE" dirty="0"/>
              <a:t> for the </a:t>
            </a:r>
            <a:r>
              <a:rPr lang="sv-SE" dirty="0" err="1"/>
              <a:t>tool</a:t>
            </a:r>
            <a:r>
              <a:rPr lang="sv-SE" dirty="0"/>
              <a:t>, as </a:t>
            </a:r>
            <a:r>
              <a:rPr lang="sv-SE" dirty="0" err="1"/>
              <a:t>employees</a:t>
            </a:r>
            <a:r>
              <a:rPr lang="sv-SE" dirty="0"/>
              <a:t> do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manager </a:t>
            </a:r>
            <a:r>
              <a:rPr lang="sv-SE" dirty="0" err="1"/>
              <a:t>tell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 to do.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E3636-FF85-6D4F-BE1D-26FDD745A24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242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Allocate</a:t>
            </a:r>
            <a:r>
              <a:rPr lang="sv-SE" dirty="0"/>
              <a:t> </a:t>
            </a:r>
            <a:r>
              <a:rPr lang="sv-SE" dirty="0" err="1"/>
              <a:t>ownership</a:t>
            </a:r>
            <a:r>
              <a:rPr lang="sv-SE" dirty="0"/>
              <a:t>!:</a:t>
            </a:r>
          </a:p>
          <a:p>
            <a:r>
              <a:rPr lang="sv-SE" dirty="0" err="1"/>
              <a:t>Yes</a:t>
            </a:r>
            <a:r>
              <a:rPr lang="sv-SE" dirty="0"/>
              <a:t>, </a:t>
            </a:r>
            <a:r>
              <a:rPr lang="sv-SE" dirty="0" err="1"/>
              <a:t>you</a:t>
            </a:r>
            <a:r>
              <a:rPr lang="sv-SE" dirty="0"/>
              <a:t> in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group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evaluating</a:t>
            </a:r>
            <a:r>
              <a:rPr lang="sv-SE" dirty="0"/>
              <a:t> the </a:t>
            </a:r>
            <a:r>
              <a:rPr lang="sv-SE" dirty="0" err="1"/>
              <a:t>tool</a:t>
            </a:r>
            <a:r>
              <a:rPr lang="sv-SE" dirty="0"/>
              <a:t> and </a:t>
            </a:r>
            <a:r>
              <a:rPr lang="sv-SE" dirty="0" err="1"/>
              <a:t>are</a:t>
            </a:r>
            <a:r>
              <a:rPr lang="sv-SE" dirty="0"/>
              <a:t> the </a:t>
            </a:r>
            <a:r>
              <a:rPr lang="sv-SE" dirty="0" err="1"/>
              <a:t>ones</a:t>
            </a:r>
            <a:r>
              <a:rPr lang="sv-SE" dirty="0"/>
              <a:t> to </a:t>
            </a:r>
            <a:r>
              <a:rPr lang="sv-SE" dirty="0" err="1"/>
              <a:t>decide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implement</a:t>
            </a:r>
            <a:r>
              <a:rPr lang="sv-SE" dirty="0"/>
              <a:t> Weekli in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organization</a:t>
            </a:r>
            <a:r>
              <a:rPr lang="sv-SE" dirty="0"/>
              <a:t>.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– </a:t>
            </a:r>
            <a:r>
              <a:rPr lang="sv-SE" dirty="0" err="1"/>
              <a:t>allocate</a:t>
            </a:r>
            <a:r>
              <a:rPr lang="sv-SE" dirty="0"/>
              <a:t> </a:t>
            </a:r>
            <a:r>
              <a:rPr lang="sv-SE" dirty="0" err="1"/>
              <a:t>ownership</a:t>
            </a:r>
            <a:r>
              <a:rPr lang="sv-SE" dirty="0"/>
              <a:t>! Managers </a:t>
            </a:r>
            <a:r>
              <a:rPr lang="sv-SE" dirty="0" err="1"/>
              <a:t>are</a:t>
            </a:r>
            <a:r>
              <a:rPr lang="sv-SE" dirty="0"/>
              <a:t> the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closest</a:t>
            </a:r>
            <a:r>
              <a:rPr lang="sv-SE" dirty="0"/>
              <a:t> to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employees</a:t>
            </a:r>
            <a:r>
              <a:rPr lang="sv-SE" dirty="0"/>
              <a:t>,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involved</a:t>
            </a:r>
            <a:r>
              <a:rPr lang="sv-SE" dirty="0"/>
              <a:t> from the </a:t>
            </a:r>
            <a:r>
              <a:rPr lang="sv-SE" dirty="0" err="1"/>
              <a:t>beginning</a:t>
            </a:r>
            <a:r>
              <a:rPr lang="sv-SE" dirty="0"/>
              <a:t>! From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side</a:t>
            </a:r>
            <a:r>
              <a:rPr lang="sv-SE" dirty="0"/>
              <a:t> </a:t>
            </a:r>
            <a:r>
              <a:rPr lang="sv-SE" dirty="0" err="1"/>
              <a:t>it’s</a:t>
            </a:r>
            <a:r>
              <a:rPr lang="sv-SE" dirty="0"/>
              <a:t> part </a:t>
            </a:r>
            <a:r>
              <a:rPr lang="sv-SE" dirty="0" err="1"/>
              <a:t>of</a:t>
            </a:r>
            <a:r>
              <a:rPr lang="sv-SE" dirty="0"/>
              <a:t> the implementation: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Introduction</a:t>
            </a:r>
            <a:r>
              <a:rPr lang="sv-SE" dirty="0"/>
              <a:t> to managers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Training</a:t>
            </a:r>
            <a:r>
              <a:rPr lang="sv-SE" dirty="0"/>
              <a:t> in the system as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had</a:t>
            </a:r>
            <a:r>
              <a:rPr lang="sv-SE" dirty="0"/>
              <a:t> </a:t>
            </a:r>
            <a:r>
              <a:rPr lang="sv-SE" dirty="0" err="1"/>
              <a:t>now</a:t>
            </a: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must </a:t>
            </a:r>
            <a:r>
              <a:rPr lang="sv-SE" dirty="0" err="1"/>
              <a:t>allocate</a:t>
            </a:r>
            <a:r>
              <a:rPr lang="sv-SE" dirty="0"/>
              <a:t> the </a:t>
            </a:r>
            <a:r>
              <a:rPr lang="sv-SE" dirty="0" err="1"/>
              <a:t>ownership</a:t>
            </a:r>
            <a:r>
              <a:rPr lang="sv-SE" dirty="0"/>
              <a:t> and make </a:t>
            </a:r>
            <a:r>
              <a:rPr lang="sv-SE" dirty="0" err="1"/>
              <a:t>them</a:t>
            </a:r>
            <a:r>
              <a:rPr lang="sv-SE" dirty="0"/>
              <a:t> understand </a:t>
            </a:r>
            <a:r>
              <a:rPr lang="sv-SE" dirty="0" err="1"/>
              <a:t>their</a:t>
            </a:r>
            <a:r>
              <a:rPr lang="sv-SE" dirty="0"/>
              <a:t> profits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investing</a:t>
            </a:r>
            <a:r>
              <a:rPr lang="sv-SE" dirty="0"/>
              <a:t> and </a:t>
            </a:r>
            <a:r>
              <a:rPr lang="sv-SE" dirty="0" err="1"/>
              <a:t>using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tool</a:t>
            </a:r>
            <a:r>
              <a:rPr lang="sv-SE" dirty="0"/>
              <a:t>. (</a:t>
            </a:r>
            <a:r>
              <a:rPr lang="sv-SE" dirty="0" err="1"/>
              <a:t>See</a:t>
            </a:r>
            <a:r>
              <a:rPr lang="sv-SE" dirty="0"/>
              <a:t> </a:t>
            </a:r>
            <a:r>
              <a:rPr lang="sv-SE" dirty="0" err="1"/>
              <a:t>stakeholder</a:t>
            </a:r>
            <a:r>
              <a:rPr lang="sv-SE" dirty="0"/>
              <a:t> </a:t>
            </a:r>
            <a:r>
              <a:rPr lang="sv-SE" dirty="0" err="1"/>
              <a:t>slide</a:t>
            </a:r>
            <a:r>
              <a:rPr lang="sv-SE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 err="1"/>
              <a:t>Your</a:t>
            </a:r>
            <a:r>
              <a:rPr lang="sv-SE" dirty="0"/>
              <a:t> managers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ambassadors</a:t>
            </a:r>
            <a:r>
              <a:rPr lang="sv-SE" dirty="0"/>
              <a:t> for the </a:t>
            </a:r>
            <a:r>
              <a:rPr lang="sv-SE" dirty="0" err="1"/>
              <a:t>tool</a:t>
            </a:r>
            <a:r>
              <a:rPr lang="sv-SE" dirty="0"/>
              <a:t>, as </a:t>
            </a:r>
            <a:r>
              <a:rPr lang="sv-SE" dirty="0" err="1"/>
              <a:t>employees</a:t>
            </a:r>
            <a:r>
              <a:rPr lang="sv-SE" dirty="0"/>
              <a:t> do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manager </a:t>
            </a:r>
            <a:r>
              <a:rPr lang="sv-SE" dirty="0" err="1"/>
              <a:t>tell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 to do.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E3636-FF85-6D4F-BE1D-26FDD745A24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0010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Allocate</a:t>
            </a:r>
            <a:r>
              <a:rPr lang="sv-SE" dirty="0"/>
              <a:t> </a:t>
            </a:r>
            <a:r>
              <a:rPr lang="sv-SE" dirty="0" err="1"/>
              <a:t>ownership</a:t>
            </a:r>
            <a:r>
              <a:rPr lang="sv-SE" dirty="0"/>
              <a:t>!:</a:t>
            </a:r>
          </a:p>
          <a:p>
            <a:r>
              <a:rPr lang="sv-SE" dirty="0" err="1"/>
              <a:t>Yes</a:t>
            </a:r>
            <a:r>
              <a:rPr lang="sv-SE" dirty="0"/>
              <a:t>, </a:t>
            </a:r>
            <a:r>
              <a:rPr lang="sv-SE" dirty="0" err="1"/>
              <a:t>you</a:t>
            </a:r>
            <a:r>
              <a:rPr lang="sv-SE" dirty="0"/>
              <a:t> in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group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evaluating</a:t>
            </a:r>
            <a:r>
              <a:rPr lang="sv-SE" dirty="0"/>
              <a:t> the </a:t>
            </a:r>
            <a:r>
              <a:rPr lang="sv-SE" dirty="0" err="1"/>
              <a:t>tool</a:t>
            </a:r>
            <a:r>
              <a:rPr lang="sv-SE" dirty="0"/>
              <a:t> and </a:t>
            </a:r>
            <a:r>
              <a:rPr lang="sv-SE" dirty="0" err="1"/>
              <a:t>are</a:t>
            </a:r>
            <a:r>
              <a:rPr lang="sv-SE" dirty="0"/>
              <a:t> the </a:t>
            </a:r>
            <a:r>
              <a:rPr lang="sv-SE" dirty="0" err="1"/>
              <a:t>ones</a:t>
            </a:r>
            <a:r>
              <a:rPr lang="sv-SE" dirty="0"/>
              <a:t> to </a:t>
            </a:r>
            <a:r>
              <a:rPr lang="sv-SE" dirty="0" err="1"/>
              <a:t>decide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implement</a:t>
            </a:r>
            <a:r>
              <a:rPr lang="sv-SE" dirty="0"/>
              <a:t> Weekli in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organization</a:t>
            </a:r>
            <a:r>
              <a:rPr lang="sv-SE" dirty="0"/>
              <a:t>.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– </a:t>
            </a:r>
            <a:r>
              <a:rPr lang="sv-SE" dirty="0" err="1"/>
              <a:t>allocate</a:t>
            </a:r>
            <a:r>
              <a:rPr lang="sv-SE" dirty="0"/>
              <a:t> </a:t>
            </a:r>
            <a:r>
              <a:rPr lang="sv-SE" dirty="0" err="1"/>
              <a:t>ownership</a:t>
            </a:r>
            <a:r>
              <a:rPr lang="sv-SE" dirty="0"/>
              <a:t>! Managers </a:t>
            </a:r>
            <a:r>
              <a:rPr lang="sv-SE" dirty="0" err="1"/>
              <a:t>are</a:t>
            </a:r>
            <a:r>
              <a:rPr lang="sv-SE" dirty="0"/>
              <a:t> the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closest</a:t>
            </a:r>
            <a:r>
              <a:rPr lang="sv-SE" dirty="0"/>
              <a:t> to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employees</a:t>
            </a:r>
            <a:r>
              <a:rPr lang="sv-SE" dirty="0"/>
              <a:t>,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involved</a:t>
            </a:r>
            <a:r>
              <a:rPr lang="sv-SE" dirty="0"/>
              <a:t> from the </a:t>
            </a:r>
            <a:r>
              <a:rPr lang="sv-SE" dirty="0" err="1"/>
              <a:t>beginning</a:t>
            </a:r>
            <a:r>
              <a:rPr lang="sv-SE" dirty="0"/>
              <a:t>! From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side</a:t>
            </a:r>
            <a:r>
              <a:rPr lang="sv-SE" dirty="0"/>
              <a:t> </a:t>
            </a:r>
            <a:r>
              <a:rPr lang="sv-SE" dirty="0" err="1"/>
              <a:t>it’s</a:t>
            </a:r>
            <a:r>
              <a:rPr lang="sv-SE" dirty="0"/>
              <a:t> part </a:t>
            </a:r>
            <a:r>
              <a:rPr lang="sv-SE" dirty="0" err="1"/>
              <a:t>of</a:t>
            </a:r>
            <a:r>
              <a:rPr lang="sv-SE" dirty="0"/>
              <a:t> the implementation: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Introduction</a:t>
            </a:r>
            <a:r>
              <a:rPr lang="sv-SE" dirty="0"/>
              <a:t> to managers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Training</a:t>
            </a:r>
            <a:r>
              <a:rPr lang="sv-SE" dirty="0"/>
              <a:t> in the system as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had</a:t>
            </a:r>
            <a:r>
              <a:rPr lang="sv-SE" dirty="0"/>
              <a:t> </a:t>
            </a:r>
            <a:r>
              <a:rPr lang="sv-SE" dirty="0" err="1"/>
              <a:t>now</a:t>
            </a: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must </a:t>
            </a:r>
            <a:r>
              <a:rPr lang="sv-SE" dirty="0" err="1"/>
              <a:t>allocate</a:t>
            </a:r>
            <a:r>
              <a:rPr lang="sv-SE" dirty="0"/>
              <a:t> the </a:t>
            </a:r>
            <a:r>
              <a:rPr lang="sv-SE" dirty="0" err="1"/>
              <a:t>ownership</a:t>
            </a:r>
            <a:r>
              <a:rPr lang="sv-SE" dirty="0"/>
              <a:t> and make </a:t>
            </a:r>
            <a:r>
              <a:rPr lang="sv-SE" dirty="0" err="1"/>
              <a:t>them</a:t>
            </a:r>
            <a:r>
              <a:rPr lang="sv-SE" dirty="0"/>
              <a:t> understand </a:t>
            </a:r>
            <a:r>
              <a:rPr lang="sv-SE" dirty="0" err="1"/>
              <a:t>their</a:t>
            </a:r>
            <a:r>
              <a:rPr lang="sv-SE" dirty="0"/>
              <a:t> profits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investing</a:t>
            </a:r>
            <a:r>
              <a:rPr lang="sv-SE" dirty="0"/>
              <a:t> and </a:t>
            </a:r>
            <a:r>
              <a:rPr lang="sv-SE" dirty="0" err="1"/>
              <a:t>using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tool</a:t>
            </a:r>
            <a:r>
              <a:rPr lang="sv-SE" dirty="0"/>
              <a:t>. (</a:t>
            </a:r>
            <a:r>
              <a:rPr lang="sv-SE" dirty="0" err="1"/>
              <a:t>See</a:t>
            </a:r>
            <a:r>
              <a:rPr lang="sv-SE" dirty="0"/>
              <a:t> </a:t>
            </a:r>
            <a:r>
              <a:rPr lang="sv-SE" dirty="0" err="1"/>
              <a:t>stakeholder</a:t>
            </a:r>
            <a:r>
              <a:rPr lang="sv-SE" dirty="0"/>
              <a:t> </a:t>
            </a:r>
            <a:r>
              <a:rPr lang="sv-SE" dirty="0" err="1"/>
              <a:t>slide</a:t>
            </a:r>
            <a:r>
              <a:rPr lang="sv-SE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 err="1"/>
              <a:t>Your</a:t>
            </a:r>
            <a:r>
              <a:rPr lang="sv-SE" dirty="0"/>
              <a:t> managers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ambassadors</a:t>
            </a:r>
            <a:r>
              <a:rPr lang="sv-SE" dirty="0"/>
              <a:t> for the </a:t>
            </a:r>
            <a:r>
              <a:rPr lang="sv-SE" dirty="0" err="1"/>
              <a:t>tool</a:t>
            </a:r>
            <a:r>
              <a:rPr lang="sv-SE" dirty="0"/>
              <a:t>, as </a:t>
            </a:r>
            <a:r>
              <a:rPr lang="sv-SE" dirty="0" err="1"/>
              <a:t>employees</a:t>
            </a:r>
            <a:r>
              <a:rPr lang="sv-SE" dirty="0"/>
              <a:t> do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manager </a:t>
            </a:r>
            <a:r>
              <a:rPr lang="sv-SE" dirty="0" err="1"/>
              <a:t>tell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 to do.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E3636-FF85-6D4F-BE1D-26FDD745A24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875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Allocate</a:t>
            </a:r>
            <a:r>
              <a:rPr lang="sv-SE" dirty="0"/>
              <a:t> </a:t>
            </a:r>
            <a:r>
              <a:rPr lang="sv-SE" dirty="0" err="1"/>
              <a:t>ownership</a:t>
            </a:r>
            <a:r>
              <a:rPr lang="sv-SE" dirty="0"/>
              <a:t>!:</a:t>
            </a:r>
          </a:p>
          <a:p>
            <a:r>
              <a:rPr lang="sv-SE" dirty="0" err="1"/>
              <a:t>Yes</a:t>
            </a:r>
            <a:r>
              <a:rPr lang="sv-SE" dirty="0"/>
              <a:t>, </a:t>
            </a:r>
            <a:r>
              <a:rPr lang="sv-SE" dirty="0" err="1"/>
              <a:t>you</a:t>
            </a:r>
            <a:r>
              <a:rPr lang="sv-SE" dirty="0"/>
              <a:t> in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group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evaluating</a:t>
            </a:r>
            <a:r>
              <a:rPr lang="sv-SE" dirty="0"/>
              <a:t> the </a:t>
            </a:r>
            <a:r>
              <a:rPr lang="sv-SE" dirty="0" err="1"/>
              <a:t>tool</a:t>
            </a:r>
            <a:r>
              <a:rPr lang="sv-SE" dirty="0"/>
              <a:t> and </a:t>
            </a:r>
            <a:r>
              <a:rPr lang="sv-SE" dirty="0" err="1"/>
              <a:t>are</a:t>
            </a:r>
            <a:r>
              <a:rPr lang="sv-SE" dirty="0"/>
              <a:t> the </a:t>
            </a:r>
            <a:r>
              <a:rPr lang="sv-SE" dirty="0" err="1"/>
              <a:t>ones</a:t>
            </a:r>
            <a:r>
              <a:rPr lang="sv-SE" dirty="0"/>
              <a:t> to </a:t>
            </a:r>
            <a:r>
              <a:rPr lang="sv-SE" dirty="0" err="1"/>
              <a:t>decide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implement</a:t>
            </a:r>
            <a:r>
              <a:rPr lang="sv-SE" dirty="0"/>
              <a:t> Weekli in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organization</a:t>
            </a:r>
            <a:r>
              <a:rPr lang="sv-SE" dirty="0"/>
              <a:t>.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– </a:t>
            </a:r>
            <a:r>
              <a:rPr lang="sv-SE" dirty="0" err="1"/>
              <a:t>allocate</a:t>
            </a:r>
            <a:r>
              <a:rPr lang="sv-SE" dirty="0"/>
              <a:t> </a:t>
            </a:r>
            <a:r>
              <a:rPr lang="sv-SE" dirty="0" err="1"/>
              <a:t>ownership</a:t>
            </a:r>
            <a:r>
              <a:rPr lang="sv-SE" dirty="0"/>
              <a:t>! Managers </a:t>
            </a:r>
            <a:r>
              <a:rPr lang="sv-SE" dirty="0" err="1"/>
              <a:t>are</a:t>
            </a:r>
            <a:r>
              <a:rPr lang="sv-SE" dirty="0"/>
              <a:t> the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closest</a:t>
            </a:r>
            <a:r>
              <a:rPr lang="sv-SE" dirty="0"/>
              <a:t> to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employees</a:t>
            </a:r>
            <a:r>
              <a:rPr lang="sv-SE" dirty="0"/>
              <a:t>,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involved</a:t>
            </a:r>
            <a:r>
              <a:rPr lang="sv-SE" dirty="0"/>
              <a:t> from the </a:t>
            </a:r>
            <a:r>
              <a:rPr lang="sv-SE" dirty="0" err="1"/>
              <a:t>beginning</a:t>
            </a:r>
            <a:r>
              <a:rPr lang="sv-SE" dirty="0"/>
              <a:t>! From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side</a:t>
            </a:r>
            <a:r>
              <a:rPr lang="sv-SE" dirty="0"/>
              <a:t> </a:t>
            </a:r>
            <a:r>
              <a:rPr lang="sv-SE" dirty="0" err="1"/>
              <a:t>it’s</a:t>
            </a:r>
            <a:r>
              <a:rPr lang="sv-SE" dirty="0"/>
              <a:t> part </a:t>
            </a:r>
            <a:r>
              <a:rPr lang="sv-SE" dirty="0" err="1"/>
              <a:t>of</a:t>
            </a:r>
            <a:r>
              <a:rPr lang="sv-SE" dirty="0"/>
              <a:t> the implementation: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Introduction</a:t>
            </a:r>
            <a:r>
              <a:rPr lang="sv-SE" dirty="0"/>
              <a:t> to managers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Training</a:t>
            </a:r>
            <a:r>
              <a:rPr lang="sv-SE" dirty="0"/>
              <a:t> in the system as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had</a:t>
            </a:r>
            <a:r>
              <a:rPr lang="sv-SE" dirty="0"/>
              <a:t> </a:t>
            </a:r>
            <a:r>
              <a:rPr lang="sv-SE" dirty="0" err="1"/>
              <a:t>now</a:t>
            </a: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must </a:t>
            </a:r>
            <a:r>
              <a:rPr lang="sv-SE" dirty="0" err="1"/>
              <a:t>allocate</a:t>
            </a:r>
            <a:r>
              <a:rPr lang="sv-SE" dirty="0"/>
              <a:t> the </a:t>
            </a:r>
            <a:r>
              <a:rPr lang="sv-SE" dirty="0" err="1"/>
              <a:t>ownership</a:t>
            </a:r>
            <a:r>
              <a:rPr lang="sv-SE" dirty="0"/>
              <a:t> and make </a:t>
            </a:r>
            <a:r>
              <a:rPr lang="sv-SE" dirty="0" err="1"/>
              <a:t>them</a:t>
            </a:r>
            <a:r>
              <a:rPr lang="sv-SE" dirty="0"/>
              <a:t> understand </a:t>
            </a:r>
            <a:r>
              <a:rPr lang="sv-SE" dirty="0" err="1"/>
              <a:t>their</a:t>
            </a:r>
            <a:r>
              <a:rPr lang="sv-SE" dirty="0"/>
              <a:t> profits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investing</a:t>
            </a:r>
            <a:r>
              <a:rPr lang="sv-SE" dirty="0"/>
              <a:t> and </a:t>
            </a:r>
            <a:r>
              <a:rPr lang="sv-SE" dirty="0" err="1"/>
              <a:t>using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tool</a:t>
            </a:r>
            <a:r>
              <a:rPr lang="sv-SE" dirty="0"/>
              <a:t>. (</a:t>
            </a:r>
            <a:r>
              <a:rPr lang="sv-SE" dirty="0" err="1"/>
              <a:t>See</a:t>
            </a:r>
            <a:r>
              <a:rPr lang="sv-SE" dirty="0"/>
              <a:t> </a:t>
            </a:r>
            <a:r>
              <a:rPr lang="sv-SE" dirty="0" err="1"/>
              <a:t>stakeholder</a:t>
            </a:r>
            <a:r>
              <a:rPr lang="sv-SE" dirty="0"/>
              <a:t> </a:t>
            </a:r>
            <a:r>
              <a:rPr lang="sv-SE" dirty="0" err="1"/>
              <a:t>slide</a:t>
            </a:r>
            <a:r>
              <a:rPr lang="sv-SE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 err="1"/>
              <a:t>Your</a:t>
            </a:r>
            <a:r>
              <a:rPr lang="sv-SE" dirty="0"/>
              <a:t> managers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ambassadors</a:t>
            </a:r>
            <a:r>
              <a:rPr lang="sv-SE" dirty="0"/>
              <a:t> for the </a:t>
            </a:r>
            <a:r>
              <a:rPr lang="sv-SE" dirty="0" err="1"/>
              <a:t>tool</a:t>
            </a:r>
            <a:r>
              <a:rPr lang="sv-SE" dirty="0"/>
              <a:t>, as </a:t>
            </a:r>
            <a:r>
              <a:rPr lang="sv-SE" dirty="0" err="1"/>
              <a:t>employees</a:t>
            </a:r>
            <a:r>
              <a:rPr lang="sv-SE" dirty="0"/>
              <a:t> do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manager </a:t>
            </a:r>
            <a:r>
              <a:rPr lang="sv-SE" dirty="0" err="1"/>
              <a:t>tell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 to do.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E3636-FF85-6D4F-BE1D-26FDD745A24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7686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Allocate</a:t>
            </a:r>
            <a:r>
              <a:rPr lang="sv-SE" dirty="0"/>
              <a:t> </a:t>
            </a:r>
            <a:r>
              <a:rPr lang="sv-SE" dirty="0" err="1"/>
              <a:t>ownership</a:t>
            </a:r>
            <a:r>
              <a:rPr lang="sv-SE" dirty="0"/>
              <a:t>!:</a:t>
            </a:r>
          </a:p>
          <a:p>
            <a:r>
              <a:rPr lang="sv-SE" dirty="0" err="1"/>
              <a:t>Yes</a:t>
            </a:r>
            <a:r>
              <a:rPr lang="sv-SE" dirty="0"/>
              <a:t>, </a:t>
            </a:r>
            <a:r>
              <a:rPr lang="sv-SE" dirty="0" err="1"/>
              <a:t>you</a:t>
            </a:r>
            <a:r>
              <a:rPr lang="sv-SE" dirty="0"/>
              <a:t> in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group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evaluating</a:t>
            </a:r>
            <a:r>
              <a:rPr lang="sv-SE" dirty="0"/>
              <a:t> the </a:t>
            </a:r>
            <a:r>
              <a:rPr lang="sv-SE" dirty="0" err="1"/>
              <a:t>tool</a:t>
            </a:r>
            <a:r>
              <a:rPr lang="sv-SE" dirty="0"/>
              <a:t> and </a:t>
            </a:r>
            <a:r>
              <a:rPr lang="sv-SE" dirty="0" err="1"/>
              <a:t>are</a:t>
            </a:r>
            <a:r>
              <a:rPr lang="sv-SE" dirty="0"/>
              <a:t> the </a:t>
            </a:r>
            <a:r>
              <a:rPr lang="sv-SE" dirty="0" err="1"/>
              <a:t>ones</a:t>
            </a:r>
            <a:r>
              <a:rPr lang="sv-SE" dirty="0"/>
              <a:t> to </a:t>
            </a:r>
            <a:r>
              <a:rPr lang="sv-SE" dirty="0" err="1"/>
              <a:t>decide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implement</a:t>
            </a:r>
            <a:r>
              <a:rPr lang="sv-SE" dirty="0"/>
              <a:t> Weekli in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organization</a:t>
            </a:r>
            <a:r>
              <a:rPr lang="sv-SE" dirty="0"/>
              <a:t>.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– </a:t>
            </a:r>
            <a:r>
              <a:rPr lang="sv-SE" dirty="0" err="1"/>
              <a:t>allocate</a:t>
            </a:r>
            <a:r>
              <a:rPr lang="sv-SE" dirty="0"/>
              <a:t> </a:t>
            </a:r>
            <a:r>
              <a:rPr lang="sv-SE" dirty="0" err="1"/>
              <a:t>ownership</a:t>
            </a:r>
            <a:r>
              <a:rPr lang="sv-SE" dirty="0"/>
              <a:t>! Managers </a:t>
            </a:r>
            <a:r>
              <a:rPr lang="sv-SE" dirty="0" err="1"/>
              <a:t>are</a:t>
            </a:r>
            <a:r>
              <a:rPr lang="sv-SE" dirty="0"/>
              <a:t> the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closest</a:t>
            </a:r>
            <a:r>
              <a:rPr lang="sv-SE" dirty="0"/>
              <a:t> to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employees</a:t>
            </a:r>
            <a:r>
              <a:rPr lang="sv-SE" dirty="0"/>
              <a:t>,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involved</a:t>
            </a:r>
            <a:r>
              <a:rPr lang="sv-SE" dirty="0"/>
              <a:t> from the </a:t>
            </a:r>
            <a:r>
              <a:rPr lang="sv-SE" dirty="0" err="1"/>
              <a:t>beginning</a:t>
            </a:r>
            <a:r>
              <a:rPr lang="sv-SE" dirty="0"/>
              <a:t>! From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side</a:t>
            </a:r>
            <a:r>
              <a:rPr lang="sv-SE" dirty="0"/>
              <a:t> </a:t>
            </a:r>
            <a:r>
              <a:rPr lang="sv-SE" dirty="0" err="1"/>
              <a:t>it’s</a:t>
            </a:r>
            <a:r>
              <a:rPr lang="sv-SE" dirty="0"/>
              <a:t> part </a:t>
            </a:r>
            <a:r>
              <a:rPr lang="sv-SE" dirty="0" err="1"/>
              <a:t>of</a:t>
            </a:r>
            <a:r>
              <a:rPr lang="sv-SE" dirty="0"/>
              <a:t> the implementation: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Introduction</a:t>
            </a:r>
            <a:r>
              <a:rPr lang="sv-SE" dirty="0"/>
              <a:t> to managers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Training</a:t>
            </a:r>
            <a:r>
              <a:rPr lang="sv-SE" dirty="0"/>
              <a:t> in the system as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had</a:t>
            </a:r>
            <a:r>
              <a:rPr lang="sv-SE" dirty="0"/>
              <a:t> </a:t>
            </a:r>
            <a:r>
              <a:rPr lang="sv-SE" dirty="0" err="1"/>
              <a:t>now</a:t>
            </a: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must </a:t>
            </a:r>
            <a:r>
              <a:rPr lang="sv-SE" dirty="0" err="1"/>
              <a:t>allocate</a:t>
            </a:r>
            <a:r>
              <a:rPr lang="sv-SE" dirty="0"/>
              <a:t> the </a:t>
            </a:r>
            <a:r>
              <a:rPr lang="sv-SE" dirty="0" err="1"/>
              <a:t>ownership</a:t>
            </a:r>
            <a:r>
              <a:rPr lang="sv-SE" dirty="0"/>
              <a:t> and make </a:t>
            </a:r>
            <a:r>
              <a:rPr lang="sv-SE" dirty="0" err="1"/>
              <a:t>them</a:t>
            </a:r>
            <a:r>
              <a:rPr lang="sv-SE" dirty="0"/>
              <a:t> understand </a:t>
            </a:r>
            <a:r>
              <a:rPr lang="sv-SE" dirty="0" err="1"/>
              <a:t>their</a:t>
            </a:r>
            <a:r>
              <a:rPr lang="sv-SE" dirty="0"/>
              <a:t> profits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investing</a:t>
            </a:r>
            <a:r>
              <a:rPr lang="sv-SE" dirty="0"/>
              <a:t> and </a:t>
            </a:r>
            <a:r>
              <a:rPr lang="sv-SE" dirty="0" err="1"/>
              <a:t>using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tool</a:t>
            </a:r>
            <a:r>
              <a:rPr lang="sv-SE" dirty="0"/>
              <a:t>. (</a:t>
            </a:r>
            <a:r>
              <a:rPr lang="sv-SE" dirty="0" err="1"/>
              <a:t>See</a:t>
            </a:r>
            <a:r>
              <a:rPr lang="sv-SE" dirty="0"/>
              <a:t> </a:t>
            </a:r>
            <a:r>
              <a:rPr lang="sv-SE" dirty="0" err="1"/>
              <a:t>stakeholder</a:t>
            </a:r>
            <a:r>
              <a:rPr lang="sv-SE" dirty="0"/>
              <a:t> </a:t>
            </a:r>
            <a:r>
              <a:rPr lang="sv-SE" dirty="0" err="1"/>
              <a:t>slide</a:t>
            </a:r>
            <a:r>
              <a:rPr lang="sv-SE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 err="1"/>
              <a:t>Your</a:t>
            </a:r>
            <a:r>
              <a:rPr lang="sv-SE" dirty="0"/>
              <a:t> managers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ambassadors</a:t>
            </a:r>
            <a:r>
              <a:rPr lang="sv-SE" dirty="0"/>
              <a:t> for the </a:t>
            </a:r>
            <a:r>
              <a:rPr lang="sv-SE" dirty="0" err="1"/>
              <a:t>tool</a:t>
            </a:r>
            <a:r>
              <a:rPr lang="sv-SE" dirty="0"/>
              <a:t>, as </a:t>
            </a:r>
            <a:r>
              <a:rPr lang="sv-SE" dirty="0" err="1"/>
              <a:t>employees</a:t>
            </a:r>
            <a:r>
              <a:rPr lang="sv-SE" dirty="0"/>
              <a:t> do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manager </a:t>
            </a:r>
            <a:r>
              <a:rPr lang="sv-SE" dirty="0" err="1"/>
              <a:t>tell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 to do.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E3636-FF85-6D4F-BE1D-26FDD745A24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2326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E3636-FF85-6D4F-BE1D-26FDD745A24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080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1DAD857-90CC-7F4E-93AD-3C6390ED97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1368000" y="-1512000"/>
            <a:ext cx="10104120" cy="1010412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D277CF5E-A0E4-5A4A-85C1-38C37BF2778B}"/>
              </a:ext>
            </a:extLst>
          </p:cNvPr>
          <p:cNvSpPr/>
          <p:nvPr/>
        </p:nvSpPr>
        <p:spPr>
          <a:xfrm>
            <a:off x="2374711" y="4790877"/>
            <a:ext cx="9817288" cy="20671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1" y="0"/>
            <a:ext cx="23747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7A1E7185-735D-3542-B242-0C9F0806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978" y="4896910"/>
            <a:ext cx="6530630" cy="59684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4FB0A1DF-91EE-A14B-9EB5-3859AD8ED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060" y="402314"/>
            <a:ext cx="2177271" cy="30056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B9E13F4-DD7D-4993-92B3-1C21E6A22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977" y="3397515"/>
            <a:ext cx="7997091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756674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alentech_timelin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51CB845D-C716-8E4C-A39E-4B5DB48B7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160000" y="360000"/>
            <a:ext cx="10104120" cy="10104120"/>
          </a:xfrm>
          <a:prstGeom prst="rect">
            <a:avLst/>
          </a:prstGeom>
        </p:spPr>
      </p:pic>
      <p:cxnSp>
        <p:nvCxnSpPr>
          <p:cNvPr id="29" name="Rak 28">
            <a:extLst>
              <a:ext uri="{FF2B5EF4-FFF2-40B4-BE49-F238E27FC236}">
                <a16:creationId xmlns:a16="http://schemas.microsoft.com/office/drawing/2014/main" id="{38CB19F3-28E7-E749-B04C-EE40DAB8D753}"/>
              </a:ext>
            </a:extLst>
          </p:cNvPr>
          <p:cNvCxnSpPr>
            <a:cxnSpLocks/>
          </p:cNvCxnSpPr>
          <p:nvPr/>
        </p:nvCxnSpPr>
        <p:spPr>
          <a:xfrm>
            <a:off x="7839056" y="3541933"/>
            <a:ext cx="0" cy="44936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>
            <a:extLst>
              <a:ext uri="{FF2B5EF4-FFF2-40B4-BE49-F238E27FC236}">
                <a16:creationId xmlns:a16="http://schemas.microsoft.com/office/drawing/2014/main" id="{CC688F3D-7C9F-C744-B21A-3CA079854774}"/>
              </a:ext>
            </a:extLst>
          </p:cNvPr>
          <p:cNvCxnSpPr>
            <a:cxnSpLocks/>
          </p:cNvCxnSpPr>
          <p:nvPr/>
        </p:nvCxnSpPr>
        <p:spPr>
          <a:xfrm>
            <a:off x="10482360" y="3998541"/>
            <a:ext cx="0" cy="7909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>
            <a:extLst>
              <a:ext uri="{FF2B5EF4-FFF2-40B4-BE49-F238E27FC236}">
                <a16:creationId xmlns:a16="http://schemas.microsoft.com/office/drawing/2014/main" id="{C17BCE06-8333-DA41-A34E-FAE2D167FBF7}"/>
              </a:ext>
            </a:extLst>
          </p:cNvPr>
          <p:cNvCxnSpPr>
            <a:cxnSpLocks/>
          </p:cNvCxnSpPr>
          <p:nvPr/>
        </p:nvCxnSpPr>
        <p:spPr>
          <a:xfrm>
            <a:off x="2785958" y="3541933"/>
            <a:ext cx="0" cy="44936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>
            <a:extLst>
              <a:ext uri="{FF2B5EF4-FFF2-40B4-BE49-F238E27FC236}">
                <a16:creationId xmlns:a16="http://schemas.microsoft.com/office/drawing/2014/main" id="{D61D5A92-E9D8-1C4D-B288-06FA6E9155B3}"/>
              </a:ext>
            </a:extLst>
          </p:cNvPr>
          <p:cNvCxnSpPr>
            <a:cxnSpLocks/>
          </p:cNvCxnSpPr>
          <p:nvPr/>
        </p:nvCxnSpPr>
        <p:spPr>
          <a:xfrm>
            <a:off x="961892" y="3998541"/>
            <a:ext cx="0" cy="7909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>
            <a:extLst>
              <a:ext uri="{FF2B5EF4-FFF2-40B4-BE49-F238E27FC236}">
                <a16:creationId xmlns:a16="http://schemas.microsoft.com/office/drawing/2014/main" id="{59B4D30A-1BB6-D245-86C9-1561559241AE}"/>
              </a:ext>
            </a:extLst>
          </p:cNvPr>
          <p:cNvCxnSpPr>
            <a:cxnSpLocks/>
          </p:cNvCxnSpPr>
          <p:nvPr/>
        </p:nvCxnSpPr>
        <p:spPr>
          <a:xfrm>
            <a:off x="551187" y="3200378"/>
            <a:ext cx="0" cy="7909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 2">
            <a:extLst>
              <a:ext uri="{FF2B5EF4-FFF2-40B4-BE49-F238E27FC236}">
                <a16:creationId xmlns:a16="http://schemas.microsoft.com/office/drawing/2014/main" id="{2F445E86-B290-F549-A437-D68CA4EE0312}"/>
              </a:ext>
            </a:extLst>
          </p:cNvPr>
          <p:cNvGrpSpPr/>
          <p:nvPr/>
        </p:nvGrpSpPr>
        <p:grpSpPr>
          <a:xfrm>
            <a:off x="440836" y="3766816"/>
            <a:ext cx="11310328" cy="448971"/>
            <a:chOff x="440836" y="3617265"/>
            <a:chExt cx="11310328" cy="44897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663C40-BB55-5D44-A638-C9A9FA110BAC}"/>
                </a:ext>
              </a:extLst>
            </p:cNvPr>
            <p:cNvSpPr/>
            <p:nvPr/>
          </p:nvSpPr>
          <p:spPr>
            <a:xfrm>
              <a:off x="440836" y="3791097"/>
              <a:ext cx="11310327" cy="1013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CC4B12-9E58-3B4D-8E58-4D0E0572A404}"/>
                </a:ext>
              </a:extLst>
            </p:cNvPr>
            <p:cNvSpPr/>
            <p:nvPr/>
          </p:nvSpPr>
          <p:spPr>
            <a:xfrm rot="5400000">
              <a:off x="11476024" y="3791097"/>
              <a:ext cx="448971" cy="10130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908B7143-E018-C745-AE3B-536A1901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916103"/>
            <a:ext cx="11492200" cy="7096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3F2FFDF-27E3-4AAD-87E9-49F4980B5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3298" y="2516768"/>
            <a:ext cx="1666912" cy="1079072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  <a:endParaRPr lang="nb-NO" sz="1100">
              <a:solidFill>
                <a:schemeClr val="bg1"/>
              </a:solidFill>
              <a:latin typeface="Telegraf" panose="00000500000000000000" pitchFamily="50" charset="0"/>
            </a:endParaRPr>
          </a:p>
        </p:txBody>
      </p:sp>
      <p:sp>
        <p:nvSpPr>
          <p:cNvPr id="25" name="Platshållare för text 6">
            <a:extLst>
              <a:ext uri="{FF2B5EF4-FFF2-40B4-BE49-F238E27FC236}">
                <a16:creationId xmlns:a16="http://schemas.microsoft.com/office/drawing/2014/main" id="{A99C8005-5C3C-4DDD-8F4B-38E1E72C73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679" y="4329504"/>
            <a:ext cx="1666912" cy="1231472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  <a:endParaRPr lang="nb-NO" sz="1100">
              <a:solidFill>
                <a:schemeClr val="bg1"/>
              </a:solidFill>
              <a:latin typeface="Telegraf" panose="00000500000000000000" pitchFamily="50" charset="0"/>
            </a:endParaRPr>
          </a:p>
        </p:txBody>
      </p:sp>
      <p:sp>
        <p:nvSpPr>
          <p:cNvPr id="28" name="Platshållare för text 6">
            <a:extLst>
              <a:ext uri="{FF2B5EF4-FFF2-40B4-BE49-F238E27FC236}">
                <a16:creationId xmlns:a16="http://schemas.microsoft.com/office/drawing/2014/main" id="{D496AADE-F571-4532-AB5B-34EDA879B1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0836" y="2452418"/>
            <a:ext cx="1177564" cy="737515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  <a:endParaRPr lang="nb-NO" sz="1100">
              <a:solidFill>
                <a:schemeClr val="bg1"/>
              </a:solidFill>
              <a:latin typeface="Telegraf" panose="00000500000000000000" pitchFamily="50" charset="0"/>
            </a:endParaRPr>
          </a:p>
        </p:txBody>
      </p:sp>
      <p:sp>
        <p:nvSpPr>
          <p:cNvPr id="31" name="Platshållare för text 6">
            <a:extLst>
              <a:ext uri="{FF2B5EF4-FFF2-40B4-BE49-F238E27FC236}">
                <a16:creationId xmlns:a16="http://schemas.microsoft.com/office/drawing/2014/main" id="{A9C033BC-353A-4B3D-97CA-5E36EBE592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27263" y="2908028"/>
            <a:ext cx="1539738" cy="737515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</a:p>
        </p:txBody>
      </p:sp>
      <p:sp>
        <p:nvSpPr>
          <p:cNvPr id="32" name="Platshållare för text 6">
            <a:extLst>
              <a:ext uri="{FF2B5EF4-FFF2-40B4-BE49-F238E27FC236}">
                <a16:creationId xmlns:a16="http://schemas.microsoft.com/office/drawing/2014/main" id="{05E9B6E5-9343-4E76-8B3E-F38C547864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2175" y="4346995"/>
            <a:ext cx="2187890" cy="1231472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  <a:endParaRPr lang="nb-NO" sz="1100">
              <a:solidFill>
                <a:schemeClr val="bg1"/>
              </a:solidFill>
              <a:latin typeface="Telegraf" panose="00000500000000000000" pitchFamily="50" charset="0"/>
            </a:endParaRP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634B92DA-808F-456E-91C9-8F2CE7F666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232" y="3429000"/>
            <a:ext cx="1017495" cy="462299"/>
          </a:xfrm>
          <a:noFill/>
        </p:spPr>
        <p:txBody>
          <a:bodyPr anchor="ctr"/>
          <a:lstStyle>
            <a:lvl1pPr marL="0" indent="0" algn="ctr">
              <a:buFontTx/>
              <a:buNone/>
              <a:defRPr sz="1800" b="1">
                <a:solidFill>
                  <a:schemeClr val="accent1"/>
                </a:solidFill>
                <a:latin typeface="Telegraf SemiBold" panose="00000700000000000000"/>
              </a:defRPr>
            </a:lvl1pPr>
          </a:lstStyle>
          <a:p>
            <a:pPr lvl="0"/>
            <a:r>
              <a:rPr lang="sv-SE" err="1"/>
              <a:t>Year</a:t>
            </a:r>
            <a:endParaRPr lang="sv-SE"/>
          </a:p>
        </p:txBody>
      </p:sp>
      <p:sp>
        <p:nvSpPr>
          <p:cNvPr id="33" name="Platshållare för text 11">
            <a:extLst>
              <a:ext uri="{FF2B5EF4-FFF2-40B4-BE49-F238E27FC236}">
                <a16:creationId xmlns:a16="http://schemas.microsoft.com/office/drawing/2014/main" id="{C65B9DBD-210E-4221-BE2E-DC2AE9BB4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7250" y="3438014"/>
            <a:ext cx="1017495" cy="462299"/>
          </a:xfrm>
          <a:noFill/>
        </p:spPr>
        <p:txBody>
          <a:bodyPr anchor="ctr"/>
          <a:lstStyle>
            <a:lvl1pPr marL="0" indent="0" algn="ctr">
              <a:buFontTx/>
              <a:buNone/>
              <a:defRPr sz="1800" b="1">
                <a:solidFill>
                  <a:schemeClr val="accent1"/>
                </a:solidFill>
                <a:latin typeface="Telegraf SemiBold" panose="00000700000000000000"/>
              </a:defRPr>
            </a:lvl1pPr>
          </a:lstStyle>
          <a:p>
            <a:pPr lvl="0"/>
            <a:r>
              <a:rPr lang="sv-SE" err="1"/>
              <a:t>Year</a:t>
            </a:r>
            <a:endParaRPr lang="sv-SE"/>
          </a:p>
        </p:txBody>
      </p:sp>
      <p:sp>
        <p:nvSpPr>
          <p:cNvPr id="34" name="Platshållare för text 11">
            <a:extLst>
              <a:ext uri="{FF2B5EF4-FFF2-40B4-BE49-F238E27FC236}">
                <a16:creationId xmlns:a16="http://schemas.microsoft.com/office/drawing/2014/main" id="{48E5C0C3-D375-403C-BE5F-30A8B2D874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36850" y="3428999"/>
            <a:ext cx="1017495" cy="462299"/>
          </a:xfrm>
          <a:noFill/>
        </p:spPr>
        <p:txBody>
          <a:bodyPr anchor="ctr"/>
          <a:lstStyle>
            <a:lvl1pPr marL="0" indent="0" algn="ctr">
              <a:buFontTx/>
              <a:buNone/>
              <a:defRPr sz="1800" b="1">
                <a:solidFill>
                  <a:schemeClr val="accent1"/>
                </a:solidFill>
                <a:latin typeface="Telegraf SemiBold" panose="00000700000000000000"/>
              </a:defRPr>
            </a:lvl1pPr>
          </a:lstStyle>
          <a:p>
            <a:pPr lvl="0"/>
            <a:r>
              <a:rPr lang="sv-SE" err="1"/>
              <a:t>Year</a:t>
            </a:r>
            <a:endParaRPr lang="sv-SE"/>
          </a:p>
        </p:txBody>
      </p:sp>
      <p:sp>
        <p:nvSpPr>
          <p:cNvPr id="26" name="Underrubrik 2">
            <a:extLst>
              <a:ext uri="{FF2B5EF4-FFF2-40B4-BE49-F238E27FC236}">
                <a16:creationId xmlns:a16="http://schemas.microsoft.com/office/drawing/2014/main" id="{983C7756-38CD-D64B-AE50-BC81D30EB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900" y="478305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9427695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alentech_timelin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51CB845D-C716-8E4C-A39E-4B5DB48B7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084769" y="731542"/>
            <a:ext cx="10104120" cy="10104120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2F445E86-B290-F549-A437-D68CA4EE0312}"/>
              </a:ext>
            </a:extLst>
          </p:cNvPr>
          <p:cNvGrpSpPr/>
          <p:nvPr/>
        </p:nvGrpSpPr>
        <p:grpSpPr>
          <a:xfrm>
            <a:off x="440836" y="3766816"/>
            <a:ext cx="11310328" cy="448971"/>
            <a:chOff x="440836" y="3617265"/>
            <a:chExt cx="11310328" cy="44897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663C40-BB55-5D44-A638-C9A9FA110BAC}"/>
                </a:ext>
              </a:extLst>
            </p:cNvPr>
            <p:cNvSpPr/>
            <p:nvPr/>
          </p:nvSpPr>
          <p:spPr>
            <a:xfrm>
              <a:off x="440836" y="3791097"/>
              <a:ext cx="11310327" cy="1013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CC4B12-9E58-3B4D-8E58-4D0E0572A404}"/>
                </a:ext>
              </a:extLst>
            </p:cNvPr>
            <p:cNvSpPr/>
            <p:nvPr/>
          </p:nvSpPr>
          <p:spPr>
            <a:xfrm rot="5400000">
              <a:off x="11476024" y="3791097"/>
              <a:ext cx="448971" cy="10130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908B7143-E018-C745-AE3B-536A19014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00" y="916103"/>
            <a:ext cx="11492200" cy="7096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 err="1"/>
              <a:t>Our</a:t>
            </a:r>
            <a:r>
              <a:rPr lang="sv-SE"/>
              <a:t> </a:t>
            </a:r>
            <a:r>
              <a:rPr lang="sv-SE" err="1"/>
              <a:t>history</a:t>
            </a:r>
            <a:endParaRPr lang="sv-SE"/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C8C01985-ADFA-8840-8B3C-DBF417158FD5}"/>
              </a:ext>
            </a:extLst>
          </p:cNvPr>
          <p:cNvGrpSpPr/>
          <p:nvPr userDrawn="1"/>
        </p:nvGrpSpPr>
        <p:grpSpPr>
          <a:xfrm>
            <a:off x="335988" y="2512211"/>
            <a:ext cx="1336706" cy="1479091"/>
            <a:chOff x="335988" y="2512211"/>
            <a:chExt cx="1336706" cy="1479091"/>
          </a:xfrm>
        </p:grpSpPr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81F757FD-A175-D641-AA2C-E09237EDE1F9}"/>
                </a:ext>
              </a:extLst>
            </p:cNvPr>
            <p:cNvGrpSpPr/>
            <p:nvPr userDrawn="1"/>
          </p:nvGrpSpPr>
          <p:grpSpPr>
            <a:xfrm>
              <a:off x="335988" y="2512211"/>
              <a:ext cx="1017496" cy="1479091"/>
              <a:chOff x="335988" y="2512211"/>
              <a:chExt cx="1017496" cy="1479091"/>
            </a:xfrm>
          </p:grpSpPr>
          <p:cxnSp>
            <p:nvCxnSpPr>
              <p:cNvPr id="22" name="Rak 21">
                <a:extLst>
                  <a:ext uri="{FF2B5EF4-FFF2-40B4-BE49-F238E27FC236}">
                    <a16:creationId xmlns:a16="http://schemas.microsoft.com/office/drawing/2014/main" id="{59B4D30A-1BB6-D245-86C9-1561559241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187" y="3200378"/>
                <a:ext cx="0" cy="790924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ktangel 8">
                <a:extLst>
                  <a:ext uri="{FF2B5EF4-FFF2-40B4-BE49-F238E27FC236}">
                    <a16:creationId xmlns:a16="http://schemas.microsoft.com/office/drawing/2014/main" id="{10D5795B-2CBA-AA4F-A21C-760045438DEE}"/>
                  </a:ext>
                </a:extLst>
              </p:cNvPr>
              <p:cNvSpPr/>
              <p:nvPr userDrawn="1"/>
            </p:nvSpPr>
            <p:spPr>
              <a:xfrm>
                <a:off x="335988" y="2512211"/>
                <a:ext cx="1017496" cy="7096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18FC4290-6CF7-A347-AA21-C39DE30BDD55}"/>
                </a:ext>
              </a:extLst>
            </p:cNvPr>
            <p:cNvSpPr txBox="1"/>
            <p:nvPr userDrawn="1"/>
          </p:nvSpPr>
          <p:spPr>
            <a:xfrm>
              <a:off x="339010" y="2562839"/>
              <a:ext cx="1333684" cy="6001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1999: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GlobeSoft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is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founded</a:t>
              </a:r>
              <a:endParaRPr lang="nb-NO" sz="1100">
                <a:solidFill>
                  <a:schemeClr val="bg1"/>
                </a:solidFill>
                <a:latin typeface="Telegraf" panose="00000500000000000000" pitchFamily="50" charset="0"/>
              </a:endParaRP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1845FDB9-5995-534F-B1AC-861A6F4F751F}"/>
              </a:ext>
            </a:extLst>
          </p:cNvPr>
          <p:cNvGrpSpPr/>
          <p:nvPr userDrawn="1"/>
        </p:nvGrpSpPr>
        <p:grpSpPr>
          <a:xfrm>
            <a:off x="2569233" y="2744924"/>
            <a:ext cx="1756582" cy="1246378"/>
            <a:chOff x="2569233" y="2744924"/>
            <a:chExt cx="1756582" cy="1246378"/>
          </a:xfrm>
        </p:grpSpPr>
        <p:cxnSp>
          <p:nvCxnSpPr>
            <p:cNvPr id="27" name="Rak 26">
              <a:extLst>
                <a:ext uri="{FF2B5EF4-FFF2-40B4-BE49-F238E27FC236}">
                  <a16:creationId xmlns:a16="http://schemas.microsoft.com/office/drawing/2014/main" id="{C17BCE06-8333-DA41-A34E-FAE2D167FBF7}"/>
                </a:ext>
              </a:extLst>
            </p:cNvPr>
            <p:cNvCxnSpPr>
              <a:cxnSpLocks/>
            </p:cNvCxnSpPr>
            <p:nvPr/>
          </p:nvCxnSpPr>
          <p:spPr>
            <a:xfrm>
              <a:off x="2785958" y="3541933"/>
              <a:ext cx="0" cy="44936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88A69C53-BE4A-EB48-9948-B4BA720BF2DF}"/>
                </a:ext>
              </a:extLst>
            </p:cNvPr>
            <p:cNvSpPr/>
            <p:nvPr userDrawn="1"/>
          </p:nvSpPr>
          <p:spPr>
            <a:xfrm>
              <a:off x="2569233" y="2744924"/>
              <a:ext cx="1756582" cy="8285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7" name="textruta 36">
              <a:extLst>
                <a:ext uri="{FF2B5EF4-FFF2-40B4-BE49-F238E27FC236}">
                  <a16:creationId xmlns:a16="http://schemas.microsoft.com/office/drawing/2014/main" id="{F930A8FF-B865-154C-A5BA-8C50576A1603}"/>
                </a:ext>
              </a:extLst>
            </p:cNvPr>
            <p:cNvSpPr txBox="1"/>
            <p:nvPr userDrawn="1"/>
          </p:nvSpPr>
          <p:spPr>
            <a:xfrm>
              <a:off x="2569233" y="2777619"/>
              <a:ext cx="1756582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Tx/>
                <a:buNone/>
                <a:tabLst/>
                <a:defRPr/>
              </a:pP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2003: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HR Manager Talent Solutions </a:t>
              </a:r>
              <a:r>
                <a:rPr lang="nb-NO" sz="1100">
                  <a:solidFill>
                    <a:schemeClr val="bg1"/>
                  </a:solidFill>
                  <a:latin typeface="Telegraf" pitchFamily="2" charset="77"/>
                </a:rPr>
                <a:t>and</a:t>
              </a: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Webcruiter</a:t>
              </a: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 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is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founded</a:t>
              </a:r>
              <a:endParaRPr lang="nb-NO" sz="1100">
                <a:solidFill>
                  <a:schemeClr val="bg1"/>
                </a:solidFill>
                <a:latin typeface="Telegraf" panose="00000500000000000000" pitchFamily="50" charset="0"/>
              </a:endParaRP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D28E0303-A53E-A74B-A9E8-B11D8D5D2DF4}"/>
              </a:ext>
            </a:extLst>
          </p:cNvPr>
          <p:cNvGrpSpPr/>
          <p:nvPr userDrawn="1"/>
        </p:nvGrpSpPr>
        <p:grpSpPr>
          <a:xfrm>
            <a:off x="7727263" y="2753706"/>
            <a:ext cx="1756582" cy="1237596"/>
            <a:chOff x="7727263" y="2753706"/>
            <a:chExt cx="1756582" cy="1237596"/>
          </a:xfrm>
        </p:grpSpPr>
        <p:cxnSp>
          <p:nvCxnSpPr>
            <p:cNvPr id="29" name="Rak 28">
              <a:extLst>
                <a:ext uri="{FF2B5EF4-FFF2-40B4-BE49-F238E27FC236}">
                  <a16:creationId xmlns:a16="http://schemas.microsoft.com/office/drawing/2014/main" id="{38CB19F3-28E7-E749-B04C-EE40DAB8D753}"/>
                </a:ext>
              </a:extLst>
            </p:cNvPr>
            <p:cNvCxnSpPr>
              <a:cxnSpLocks/>
            </p:cNvCxnSpPr>
            <p:nvPr/>
          </p:nvCxnSpPr>
          <p:spPr>
            <a:xfrm>
              <a:off x="7839056" y="3541933"/>
              <a:ext cx="0" cy="44936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246C048A-A3DB-2041-9900-9567DE31664A}"/>
                </a:ext>
              </a:extLst>
            </p:cNvPr>
            <p:cNvSpPr/>
            <p:nvPr userDrawn="1"/>
          </p:nvSpPr>
          <p:spPr>
            <a:xfrm>
              <a:off x="7727263" y="2753706"/>
              <a:ext cx="1539738" cy="7766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E69E81F5-9490-3E44-948E-38F63E41773F}"/>
                </a:ext>
              </a:extLst>
            </p:cNvPr>
            <p:cNvSpPr txBox="1"/>
            <p:nvPr userDrawn="1"/>
          </p:nvSpPr>
          <p:spPr>
            <a:xfrm>
              <a:off x="7727263" y="2829655"/>
              <a:ext cx="1756582" cy="6001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2016: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GlobeSoft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changes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name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to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ReachMee</a:t>
              </a: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.</a:t>
              </a:r>
            </a:p>
          </p:txBody>
        </p: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8593BE2D-3558-594A-A5BA-3E23FCC86DA8}"/>
              </a:ext>
            </a:extLst>
          </p:cNvPr>
          <p:cNvGrpSpPr/>
          <p:nvPr userDrawn="1"/>
        </p:nvGrpSpPr>
        <p:grpSpPr>
          <a:xfrm>
            <a:off x="812409" y="3998541"/>
            <a:ext cx="2092923" cy="1372802"/>
            <a:chOff x="812409" y="3998541"/>
            <a:chExt cx="2092923" cy="1372802"/>
          </a:xfrm>
        </p:grpSpPr>
        <p:cxnSp>
          <p:nvCxnSpPr>
            <p:cNvPr id="24" name="Rak 23">
              <a:extLst>
                <a:ext uri="{FF2B5EF4-FFF2-40B4-BE49-F238E27FC236}">
                  <a16:creationId xmlns:a16="http://schemas.microsoft.com/office/drawing/2014/main" id="{D61D5A92-E9D8-1C4D-B288-06FA6E9155B3}"/>
                </a:ext>
              </a:extLst>
            </p:cNvPr>
            <p:cNvCxnSpPr>
              <a:cxnSpLocks/>
            </p:cNvCxnSpPr>
            <p:nvPr/>
          </p:nvCxnSpPr>
          <p:spPr>
            <a:xfrm>
              <a:off x="961892" y="3998541"/>
              <a:ext cx="0" cy="7909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553C5BC8-D5FE-A240-AA55-6CD43428D4B7}"/>
                </a:ext>
              </a:extLst>
            </p:cNvPr>
            <p:cNvSpPr/>
            <p:nvPr userDrawn="1"/>
          </p:nvSpPr>
          <p:spPr>
            <a:xfrm>
              <a:off x="812409" y="4298969"/>
              <a:ext cx="2092923" cy="10723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FCF8F9F4-A37D-9344-A191-E879AE78592F}"/>
                </a:ext>
              </a:extLst>
            </p:cNvPr>
            <p:cNvSpPr txBox="1"/>
            <p:nvPr userDrawn="1"/>
          </p:nvSpPr>
          <p:spPr>
            <a:xfrm>
              <a:off x="812409" y="4367303"/>
              <a:ext cx="1997499" cy="9387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2000: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The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recruitment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agency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Rådhuset Rekruttering starts up in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what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later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will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transform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in to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Webcruiter</a:t>
              </a:r>
              <a:endParaRPr lang="nb-NO" sz="1100">
                <a:solidFill>
                  <a:schemeClr val="bg1"/>
                </a:solidFill>
                <a:latin typeface="Telegraf" panose="00000500000000000000" pitchFamily="50" charset="0"/>
              </a:endParaRPr>
            </a:p>
          </p:txBody>
        </p:sp>
      </p:grpSp>
      <p:grpSp>
        <p:nvGrpSpPr>
          <p:cNvPr id="43" name="Grupp 42">
            <a:extLst>
              <a:ext uri="{FF2B5EF4-FFF2-40B4-BE49-F238E27FC236}">
                <a16:creationId xmlns:a16="http://schemas.microsoft.com/office/drawing/2014/main" id="{2A631907-B50C-524A-89BA-31A43C78C13C}"/>
              </a:ext>
            </a:extLst>
          </p:cNvPr>
          <p:cNvGrpSpPr/>
          <p:nvPr userDrawn="1"/>
        </p:nvGrpSpPr>
        <p:grpSpPr>
          <a:xfrm>
            <a:off x="6747280" y="3998541"/>
            <a:ext cx="1997499" cy="941321"/>
            <a:chOff x="812409" y="3998541"/>
            <a:chExt cx="1997499" cy="941321"/>
          </a:xfrm>
        </p:grpSpPr>
        <p:cxnSp>
          <p:nvCxnSpPr>
            <p:cNvPr id="44" name="Rak 43">
              <a:extLst>
                <a:ext uri="{FF2B5EF4-FFF2-40B4-BE49-F238E27FC236}">
                  <a16:creationId xmlns:a16="http://schemas.microsoft.com/office/drawing/2014/main" id="{9BEB040A-F276-EA47-9F2E-09439E815280}"/>
                </a:ext>
              </a:extLst>
            </p:cNvPr>
            <p:cNvCxnSpPr>
              <a:cxnSpLocks/>
            </p:cNvCxnSpPr>
            <p:nvPr/>
          </p:nvCxnSpPr>
          <p:spPr>
            <a:xfrm>
              <a:off x="961892" y="3998541"/>
              <a:ext cx="0" cy="7909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F718187E-FD5C-1549-A9E5-F381AE7FA12A}"/>
                </a:ext>
              </a:extLst>
            </p:cNvPr>
            <p:cNvSpPr/>
            <p:nvPr userDrawn="1"/>
          </p:nvSpPr>
          <p:spPr>
            <a:xfrm>
              <a:off x="812410" y="4298969"/>
              <a:ext cx="1682016" cy="6408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DCB6A126-88FE-264F-AB4C-1C87AEF8B770}"/>
                </a:ext>
              </a:extLst>
            </p:cNvPr>
            <p:cNvSpPr txBox="1"/>
            <p:nvPr userDrawn="1"/>
          </p:nvSpPr>
          <p:spPr>
            <a:xfrm>
              <a:off x="812409" y="4389978"/>
              <a:ext cx="199749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2012: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Talmundo</a:t>
              </a: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 </a:t>
              </a:r>
              <a:r>
                <a:rPr lang="nb-NO" sz="1100">
                  <a:solidFill>
                    <a:schemeClr val="bg1"/>
                  </a:solidFill>
                  <a:latin typeface="Telegraf" pitchFamily="2" charset="77"/>
                </a:rPr>
                <a:t>is </a:t>
              </a:r>
              <a:r>
                <a:rPr lang="nb-NO" sz="1100" err="1">
                  <a:solidFill>
                    <a:schemeClr val="bg1"/>
                  </a:solidFill>
                  <a:latin typeface="Telegraf" pitchFamily="2" charset="77"/>
                </a:rPr>
                <a:t>founded</a:t>
              </a:r>
              <a:endParaRPr lang="nb-NO" sz="110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47" name="Grupp 46">
            <a:extLst>
              <a:ext uri="{FF2B5EF4-FFF2-40B4-BE49-F238E27FC236}">
                <a16:creationId xmlns:a16="http://schemas.microsoft.com/office/drawing/2014/main" id="{BBDBDB3D-5CC4-034C-92FD-C2EACBD17AA7}"/>
              </a:ext>
            </a:extLst>
          </p:cNvPr>
          <p:cNvGrpSpPr/>
          <p:nvPr userDrawn="1"/>
        </p:nvGrpSpPr>
        <p:grpSpPr>
          <a:xfrm>
            <a:off x="9442907" y="4041956"/>
            <a:ext cx="2187885" cy="1531900"/>
            <a:chOff x="812409" y="3998541"/>
            <a:chExt cx="2187885" cy="1531900"/>
          </a:xfrm>
        </p:grpSpPr>
        <p:cxnSp>
          <p:nvCxnSpPr>
            <p:cNvPr id="48" name="Rak 47">
              <a:extLst>
                <a:ext uri="{FF2B5EF4-FFF2-40B4-BE49-F238E27FC236}">
                  <a16:creationId xmlns:a16="http://schemas.microsoft.com/office/drawing/2014/main" id="{B24B8E54-B058-564F-9BAE-26E0FBEB56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456" y="3998541"/>
              <a:ext cx="0" cy="7909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01BB93E5-14A1-6D41-BB77-6DAD0CF0F29A}"/>
                </a:ext>
              </a:extLst>
            </p:cNvPr>
            <p:cNvSpPr/>
            <p:nvPr userDrawn="1"/>
          </p:nvSpPr>
          <p:spPr>
            <a:xfrm>
              <a:off x="812409" y="4298969"/>
              <a:ext cx="2187885" cy="12314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346C6251-0666-A246-A4DE-6986E601EFB6}"/>
                </a:ext>
              </a:extLst>
            </p:cNvPr>
            <p:cNvSpPr txBox="1"/>
            <p:nvPr userDrawn="1"/>
          </p:nvSpPr>
          <p:spPr>
            <a:xfrm>
              <a:off x="812409" y="4357564"/>
              <a:ext cx="214836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Tx/>
                <a:buNone/>
                <a:tabLst/>
                <a:defRPr/>
              </a:pP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2019: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HR Manager Talent Solutions 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and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Webcruiter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merge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. Just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one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year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later,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ReachMee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and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Talmundo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joins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with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short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intervals</a:t>
              </a:r>
              <a:endParaRPr lang="nb-NO" sz="1100">
                <a:solidFill>
                  <a:schemeClr val="bg1"/>
                </a:solidFill>
                <a:latin typeface="Telegraf" panose="00000500000000000000" pitchFamily="50" charset="0"/>
              </a:endParaRPr>
            </a:p>
          </p:txBody>
        </p:sp>
      </p:grpSp>
      <p:sp>
        <p:nvSpPr>
          <p:cNvPr id="51" name="Underrubrik 2">
            <a:extLst>
              <a:ext uri="{FF2B5EF4-FFF2-40B4-BE49-F238E27FC236}">
                <a16:creationId xmlns:a16="http://schemas.microsoft.com/office/drawing/2014/main" id="{F8C71D83-6926-974D-AD65-718BF17CF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900" y="478305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AA91968B-AC88-B246-B944-1FC45AF912D8}"/>
              </a:ext>
            </a:extLst>
          </p:cNvPr>
          <p:cNvSpPr txBox="1"/>
          <p:nvPr userDrawn="1"/>
        </p:nvSpPr>
        <p:spPr>
          <a:xfrm>
            <a:off x="474549" y="3475482"/>
            <a:ext cx="10174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800" b="1" i="0">
                <a:solidFill>
                  <a:schemeClr val="accent1"/>
                </a:solidFill>
                <a:latin typeface="Telegraf SemiBold" pitchFamily="2" charset="77"/>
              </a:rPr>
              <a:t>2000</a:t>
            </a:r>
            <a:endParaRPr lang="sv-SE" sz="2000" b="1" i="0">
              <a:solidFill>
                <a:schemeClr val="accent1"/>
              </a:solidFill>
              <a:latin typeface="Telegraf SemiBold" pitchFamily="2" charset="77"/>
            </a:endParaRP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AE3CCD8D-29F5-E244-86DE-01545A2FCA1F}"/>
              </a:ext>
            </a:extLst>
          </p:cNvPr>
          <p:cNvSpPr txBox="1"/>
          <p:nvPr userDrawn="1"/>
        </p:nvSpPr>
        <p:spPr>
          <a:xfrm>
            <a:off x="5590782" y="3475482"/>
            <a:ext cx="10174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800" b="1" i="0">
                <a:solidFill>
                  <a:schemeClr val="accent1"/>
                </a:solidFill>
                <a:latin typeface="Telegraf SemiBold" pitchFamily="2" charset="77"/>
              </a:rPr>
              <a:t>2010</a:t>
            </a:r>
            <a:endParaRPr lang="sv-SE" sz="2000" b="1" i="0">
              <a:solidFill>
                <a:schemeClr val="accent1"/>
              </a:solidFill>
              <a:latin typeface="Telegraf SemiBold" pitchFamily="2" charset="77"/>
            </a:endParaRP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12266FA7-CC42-E543-B923-65E8901688B3}"/>
              </a:ext>
            </a:extLst>
          </p:cNvPr>
          <p:cNvSpPr txBox="1"/>
          <p:nvPr userDrawn="1"/>
        </p:nvSpPr>
        <p:spPr>
          <a:xfrm>
            <a:off x="10517091" y="3475482"/>
            <a:ext cx="10174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800" b="1" i="0">
                <a:solidFill>
                  <a:schemeClr val="accent1"/>
                </a:solidFill>
                <a:latin typeface="Telegraf SemiBold" pitchFamily="2" charset="77"/>
              </a:rPr>
              <a:t>2020</a:t>
            </a:r>
            <a:endParaRPr lang="sv-SE" sz="2000" b="1" i="0">
              <a:solidFill>
                <a:schemeClr val="accent1"/>
              </a:solidFill>
              <a:latin typeface="Telegraf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71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list + title +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A24A503-8B8E-ED41-9849-AEE28BBA53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160000" y="360000"/>
            <a:ext cx="10104120" cy="1010412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154223-EFC0-7247-89BC-141E41950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00" y="2121752"/>
            <a:ext cx="6812900" cy="4072194"/>
          </a:xfrm>
        </p:spPr>
        <p:txBody>
          <a:bodyPr>
            <a:normAutofit/>
          </a:bodyPr>
          <a:lstStyle>
            <a:lvl1pPr marL="447675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200"/>
            </a:lvl1pPr>
            <a:lvl2pPr marL="895350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/>
            </a:lvl2pPr>
            <a:lvl3pPr marL="125730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/>
            </a:lvl3pPr>
            <a:lvl4pPr marL="1704975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4pPr>
            <a:lvl5pPr marL="215265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89B36B02-6802-F94E-8E8E-B1299089B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54607"/>
            <a:ext cx="11430002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444ACC6-262D-4C69-802A-E12A6AB7B0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F5A6C-365E-094E-A59C-13EB2ACCE2A9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236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list + 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3C9FA4A4-0A41-6643-A951-EA36536BF93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154223-EFC0-7247-89BC-141E41950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00" y="1868708"/>
            <a:ext cx="5433062" cy="4579303"/>
          </a:xfrm>
        </p:spPr>
        <p:txBody>
          <a:bodyPr>
            <a:normAutofit/>
          </a:bodyPr>
          <a:lstStyle>
            <a:lvl1pPr marL="447675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>
                <a:solidFill>
                  <a:schemeClr val="bg1"/>
                </a:solidFill>
              </a:defRPr>
            </a:lvl1pPr>
            <a:lvl2pPr marL="895350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bg1"/>
                </a:solidFill>
              </a:defRPr>
            </a:lvl2pPr>
            <a:lvl3pPr marL="125730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chemeClr val="bg1"/>
                </a:solidFill>
              </a:defRPr>
            </a:lvl3pPr>
            <a:lvl4pPr marL="1704975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bg1"/>
                </a:solidFill>
              </a:defRPr>
            </a:lvl4pPr>
            <a:lvl5pPr marL="215265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53CB456-0FB8-EE44-99B5-A25B028B97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447675" indent="-44767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E555669-D17D-6749-8E1A-BE662060D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54607"/>
            <a:ext cx="543306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57565A2-52D3-4F6A-8DAA-09C0B364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5A6C-365E-094E-A59C-13EB2ACCE2A9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5212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list + title (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722B5F-7FC8-3441-989B-DE2D2F22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4922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97DAC826-DC86-2242-AB12-85CC3C0E5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00" y="1919774"/>
            <a:ext cx="6812900" cy="4072194"/>
          </a:xfrm>
        </p:spPr>
        <p:txBody>
          <a:bodyPr>
            <a:normAutofit/>
          </a:bodyPr>
          <a:lstStyle>
            <a:lvl1pPr marL="447675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200"/>
            </a:lvl1pPr>
            <a:lvl2pPr marL="895350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/>
            </a:lvl2pPr>
            <a:lvl3pPr marL="125730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/>
            </a:lvl3pPr>
            <a:lvl4pPr marL="1704975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4pPr>
            <a:lvl5pPr marL="215265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56150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list + titl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722B5F-7FC8-3441-989B-DE2D2F22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4922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97DAC826-DC86-2242-AB12-85CC3C0E5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00" y="1919774"/>
            <a:ext cx="6812900" cy="4072194"/>
          </a:xfrm>
        </p:spPr>
        <p:txBody>
          <a:bodyPr>
            <a:normAutofit/>
          </a:bodyPr>
          <a:lstStyle>
            <a:lvl1pPr marL="447675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200"/>
            </a:lvl1pPr>
            <a:lvl2pPr marL="895350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/>
            </a:lvl2pPr>
            <a:lvl3pPr marL="125730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/>
            </a:lvl3pPr>
            <a:lvl4pPr marL="1704975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4pPr>
            <a:lvl5pPr marL="215265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A9A29C5C-9556-FE44-9A08-887B4FA7F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" b="1"/>
          <a:stretch/>
        </p:blipFill>
        <p:spPr>
          <a:xfrm>
            <a:off x="11419763" y="6120142"/>
            <a:ext cx="36013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30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quot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38AE7A91-F06B-1C43-B644-2BDE43379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2692" y="1784799"/>
            <a:ext cx="9866616" cy="28781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 i="0">
                <a:solidFill>
                  <a:schemeClr val="tx2"/>
                </a:solidFill>
                <a:latin typeface="Telegraf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59E9EEC3-3980-CB4B-94E0-372D8B0AC8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3489" y="5184794"/>
            <a:ext cx="9265022" cy="54678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 b="0" i="0">
                <a:solidFill>
                  <a:schemeClr val="tx2"/>
                </a:solidFill>
                <a:latin typeface="Telegraf Ultra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– </a:t>
            </a:r>
            <a:r>
              <a:rPr lang="sv-SE" err="1"/>
              <a:t>Author</a:t>
            </a:r>
            <a:endParaRPr lang="sv-SE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11D54681-E91A-2A49-8788-A2EB0ABB6EBB}"/>
              </a:ext>
            </a:extLst>
          </p:cNvPr>
          <p:cNvSpPr txBox="1"/>
          <p:nvPr/>
        </p:nvSpPr>
        <p:spPr>
          <a:xfrm>
            <a:off x="293907" y="1299669"/>
            <a:ext cx="1169582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5000" b="0" i="0">
                <a:solidFill>
                  <a:schemeClr val="tx2"/>
                </a:solidFill>
                <a:latin typeface="Telegraf UltraLight" pitchFamily="2" charset="77"/>
              </a:rPr>
              <a:t>”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071B323-190A-B247-9ECA-EC00F9BD2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696" y="6168681"/>
            <a:ext cx="474142" cy="474142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E080419-400D-B44E-B995-A000416499F3}"/>
              </a:ext>
            </a:extLst>
          </p:cNvPr>
          <p:cNvSpPr txBox="1"/>
          <p:nvPr/>
        </p:nvSpPr>
        <p:spPr>
          <a:xfrm>
            <a:off x="10784256" y="3852780"/>
            <a:ext cx="1169582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5000" b="0" i="0">
                <a:solidFill>
                  <a:schemeClr val="tx2"/>
                </a:solidFill>
                <a:latin typeface="Telegraf UltraLight" pitchFamily="2" charset="7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8268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quot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38AE7A91-F06B-1C43-B644-2BDE43379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63489" y="1914616"/>
            <a:ext cx="9265022" cy="233135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200" b="1" i="0">
                <a:solidFill>
                  <a:schemeClr val="bg1"/>
                </a:solidFill>
                <a:latin typeface="Telegraf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59E9EEC3-3980-CB4B-94E0-372D8B0AC8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3489" y="4943383"/>
            <a:ext cx="9265022" cy="54678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 b="0" i="0">
                <a:solidFill>
                  <a:schemeClr val="bg1"/>
                </a:solidFill>
                <a:latin typeface="Telegraf Ultra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– </a:t>
            </a:r>
            <a:r>
              <a:rPr lang="sv-SE" err="1"/>
              <a:t>Author</a:t>
            </a:r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47566F0-7291-CE47-A4D9-F0CDAD5DE3CB}"/>
              </a:ext>
            </a:extLst>
          </p:cNvPr>
          <p:cNvSpPr txBox="1"/>
          <p:nvPr/>
        </p:nvSpPr>
        <p:spPr>
          <a:xfrm>
            <a:off x="1676474" y="517082"/>
            <a:ext cx="18473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3200" b="0" i="0">
              <a:solidFill>
                <a:schemeClr val="bg1"/>
              </a:solidFill>
              <a:latin typeface="Telegraf UltraLight" pitchFamily="2" charset="77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DFB554F-8481-0B48-926E-E54492F41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696" y="6168681"/>
            <a:ext cx="474142" cy="47414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A1F14D0-E5ED-4561-A052-FD36FB17E726}"/>
              </a:ext>
            </a:extLst>
          </p:cNvPr>
          <p:cNvSpPr txBox="1"/>
          <p:nvPr userDrawn="1"/>
        </p:nvSpPr>
        <p:spPr>
          <a:xfrm>
            <a:off x="1676474" y="517082"/>
            <a:ext cx="18473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3200" b="0" i="0">
              <a:solidFill>
                <a:schemeClr val="bg1"/>
              </a:solidFill>
              <a:latin typeface="Telegraf Ul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57426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31659D-0F48-8C42-AE60-130D329AD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83325"/>
            <a:ext cx="10515600" cy="34417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200" b="1" i="0">
                <a:solidFill>
                  <a:schemeClr val="accent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EC64EB-9680-BE44-AA13-A26A3E426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35148"/>
            <a:ext cx="10515600" cy="972284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72C060A-F904-C544-9977-F052936E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AC5A4E4-3BA5-6C43-8EB6-EF52B4CC3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962" y="6275457"/>
            <a:ext cx="2177271" cy="3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14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new chapter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E32A98A-D341-704C-90EB-450D245D13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160000" y="360000"/>
            <a:ext cx="10104120" cy="1010412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8CBD7CB-1F37-7447-98D3-3B95602EB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1516548"/>
            <a:ext cx="11492200" cy="13255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6D5F04D9-314C-AF45-B5B1-78FFDA0F6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899" y="3055667"/>
            <a:ext cx="7261136" cy="66499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accent1"/>
                </a:solidFill>
                <a:latin typeface="Telegraf Ligh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E5F073F-9A07-BB46-A45E-F66780296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4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C5650A64-F35F-0B49-91EE-0761279D1058}"/>
              </a:ext>
            </a:extLst>
          </p:cNvPr>
          <p:cNvSpPr/>
          <p:nvPr/>
        </p:nvSpPr>
        <p:spPr>
          <a:xfrm>
            <a:off x="6093030" y="0"/>
            <a:ext cx="6098969" cy="59884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6EFE6CD-4ADF-2349-8E97-07711A958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900" y="2228850"/>
            <a:ext cx="5026543" cy="251229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7A1E7185-735D-3542-B242-0C9F0806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899" y="1482436"/>
            <a:ext cx="5026544" cy="746414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1D271A5-FAD2-1544-85FA-153E04F7A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7962" y="6275457"/>
            <a:ext cx="2177271" cy="300566"/>
          </a:xfrm>
          <a:prstGeom prst="rect">
            <a:avLst/>
          </a:prstGeom>
        </p:spPr>
      </p:pic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7703C39B-D78F-FB47-A4BC-EE9EE9E815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2587" y="797111"/>
            <a:ext cx="4572313" cy="4394200"/>
          </a:xfrm>
        </p:spPr>
        <p:txBody>
          <a:bodyPr anchor="ctr"/>
          <a:lstStyle>
            <a:lvl1pPr marL="447675" indent="-447675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621619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new 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1">
            <a:extLst>
              <a:ext uri="{FF2B5EF4-FFF2-40B4-BE49-F238E27FC236}">
                <a16:creationId xmlns:a16="http://schemas.microsoft.com/office/drawing/2014/main" id="{B0EA4E24-3CA4-254A-B8C5-6EC043B97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323" y="1631882"/>
            <a:ext cx="1088335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200" b="1" i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3" name="Underrubrik 2">
            <a:extLst>
              <a:ext uri="{FF2B5EF4-FFF2-40B4-BE49-F238E27FC236}">
                <a16:creationId xmlns:a16="http://schemas.microsoft.com/office/drawing/2014/main" id="{BAAAD086-CA08-B94F-8EF0-6DA2FB65F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9482"/>
            <a:ext cx="9144000" cy="12990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36C7A42-ECE6-164D-BC9E-2633B5BB7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696" y="6168681"/>
            <a:ext cx="474142" cy="4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5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new chapter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4">
            <a:extLst>
              <a:ext uri="{FF2B5EF4-FFF2-40B4-BE49-F238E27FC236}">
                <a16:creationId xmlns:a16="http://schemas.microsoft.com/office/drawing/2014/main" id="{234F50AD-CF1D-DA47-B09B-98D23D902A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 anchor="ctr"/>
          <a:lstStyle>
            <a:lvl1pPr marL="447675" indent="-44767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3301D2D-3FE0-5843-AA93-E8CCE8978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9482"/>
            <a:ext cx="9144000" cy="12990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2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6BBE636A-9DB8-1543-BFFD-8874549C1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323" y="1631882"/>
            <a:ext cx="1088335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200" b="1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28EE402-4946-624C-8CC1-BDB3DCAA6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696" y="6168681"/>
            <a:ext cx="474142" cy="4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46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textpage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899" y="550800"/>
            <a:ext cx="5311457" cy="13883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 i="0">
                <a:latin typeface="Telegraf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900" y="2049518"/>
            <a:ext cx="531145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EFDE9832-F767-4040-ADDA-73071D9396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 anchor="ctr"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CE1916-0696-4051-8CE1-1163459A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5A6C-365E-094E-A59C-13EB2ACCE2A9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7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textpage+im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99544" y="1102401"/>
            <a:ext cx="5311457" cy="13883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 i="0">
                <a:latin typeface="Telegraf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9544" y="2601119"/>
            <a:ext cx="531145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EE76E35A-1E3B-5D45-840E-A2B51BC645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 anchor="ctr"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72616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cas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CC7D55D8-48D3-F644-8169-17CF70EE9837}"/>
              </a:ext>
            </a:extLst>
          </p:cNvPr>
          <p:cNvSpPr/>
          <p:nvPr/>
        </p:nvSpPr>
        <p:spPr>
          <a:xfrm>
            <a:off x="7234947" y="0"/>
            <a:ext cx="49570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45D56E6-B9AA-9448-991D-E2C87C10C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00" y="825714"/>
            <a:ext cx="6086526" cy="70304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err="1"/>
              <a:t>Customer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BA83F655-00C4-1143-827F-146AE9B47E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900" y="429430"/>
            <a:ext cx="1666875" cy="32348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Telegraf Medium" pitchFamily="2" charset="77"/>
              </a:defRPr>
            </a:lvl1pPr>
          </a:lstStyle>
          <a:p>
            <a:pPr lvl="0"/>
            <a:r>
              <a:rPr lang="sv-SE"/>
              <a:t>CASE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1486603D-ADF5-3947-AB3A-F27546BFF4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900" y="2017936"/>
            <a:ext cx="1666875" cy="32348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Telegraf Medium" pitchFamily="2" charset="77"/>
              </a:defRPr>
            </a:lvl1pPr>
          </a:lstStyle>
          <a:p>
            <a:pPr lvl="0"/>
            <a:r>
              <a:rPr lang="sv-SE"/>
              <a:t>CHALLENGE</a:t>
            </a:r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D17A4995-106D-274F-ADF8-3C62E02562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07955" y="2017936"/>
            <a:ext cx="1666875" cy="32348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Telegraf Medium" pitchFamily="2" charset="77"/>
              </a:defRPr>
            </a:lvl1pPr>
          </a:lstStyle>
          <a:p>
            <a:pPr lvl="0"/>
            <a:r>
              <a:rPr lang="sv-SE"/>
              <a:t>SOLUTION</a:t>
            </a:r>
          </a:p>
        </p:txBody>
      </p:sp>
      <p:sp>
        <p:nvSpPr>
          <p:cNvPr id="22" name="Platshållare för innehåll 2">
            <a:extLst>
              <a:ext uri="{FF2B5EF4-FFF2-40B4-BE49-F238E27FC236}">
                <a16:creationId xmlns:a16="http://schemas.microsoft.com/office/drawing/2014/main" id="{28FE9669-8768-954F-A120-589A8199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04" y="2598731"/>
            <a:ext cx="2914401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25A18EAA-BDFD-2F4C-AABB-EC0EC7CFA58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843059" y="2598731"/>
            <a:ext cx="2914401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5" name="Underrubrik 2">
            <a:extLst>
              <a:ext uri="{FF2B5EF4-FFF2-40B4-BE49-F238E27FC236}">
                <a16:creationId xmlns:a16="http://schemas.microsoft.com/office/drawing/2014/main" id="{87285F3E-B251-1343-805D-9CC307326D59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7892386" y="803260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RESULT</a:t>
            </a:r>
          </a:p>
        </p:txBody>
      </p:sp>
      <p:sp>
        <p:nvSpPr>
          <p:cNvPr id="26" name="Platshållare för innehåll 2">
            <a:extLst>
              <a:ext uri="{FF2B5EF4-FFF2-40B4-BE49-F238E27FC236}">
                <a16:creationId xmlns:a16="http://schemas.microsoft.com/office/drawing/2014/main" id="{092C8E9E-1D57-3C42-AA88-058C2725E5D7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892386" y="1244269"/>
            <a:ext cx="3611885" cy="5091211"/>
          </a:xfrm>
        </p:spPr>
        <p:txBody>
          <a:bodyPr>
            <a:norm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>
                <a:solidFill>
                  <a:schemeClr val="accent2"/>
                </a:solidFill>
              </a:defRPr>
            </a:lvl1pPr>
            <a:lvl2pPr marL="895350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00">
                <a:solidFill>
                  <a:schemeClr val="accent2"/>
                </a:solidFill>
              </a:defRPr>
            </a:lvl2pPr>
            <a:lvl3pPr marL="125730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>
                <a:solidFill>
                  <a:schemeClr val="accent2"/>
                </a:solidFill>
              </a:defRPr>
            </a:lvl3pPr>
            <a:lvl4pPr marL="1704975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>
                <a:solidFill>
                  <a:schemeClr val="accent2"/>
                </a:solidFill>
              </a:defRPr>
            </a:lvl4pPr>
            <a:lvl5pPr marL="215265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53637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cas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objekt 26">
            <a:extLst>
              <a:ext uri="{FF2B5EF4-FFF2-40B4-BE49-F238E27FC236}">
                <a16:creationId xmlns:a16="http://schemas.microsoft.com/office/drawing/2014/main" id="{F4756DA7-DED1-D441-9DC4-7392F67DB1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160000" y="360000"/>
            <a:ext cx="10104120" cy="1010412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445D56E6-B9AA-9448-991D-E2C87C10C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00" y="825714"/>
            <a:ext cx="6086526" cy="7030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err="1"/>
              <a:t>Customer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1DDD6811-8387-3647-B72A-AD92F8CAC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70" y="2554330"/>
            <a:ext cx="2982465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6EF671A8-C15E-D14B-B7DF-4A07C873ADF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08572" y="2554330"/>
            <a:ext cx="2982465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46476856-FAC9-7F40-B151-D8183BF960A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13418" y="2554330"/>
            <a:ext cx="2982465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BC19B336-BDFA-AF44-9067-62C35BB3F319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349900" y="1929610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CHALLENGE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2FBD9AD-A149-5C4A-AF6D-2110B2A1E8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500" y="1929610"/>
            <a:ext cx="1666875" cy="3234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0" i="0">
                <a:latin typeface="Telegraf Medium" pitchFamily="2" charset="77"/>
              </a:defRPr>
            </a:lvl1pPr>
          </a:lstStyle>
          <a:p>
            <a:pPr lvl="0"/>
            <a:r>
              <a:rPr lang="sv-SE"/>
              <a:t>SOLUTION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3A4CF511-A115-644A-8FAA-5771A63F66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2346" y="1929610"/>
            <a:ext cx="1666875" cy="3234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0" i="0">
                <a:latin typeface="Telegraf Medium" pitchFamily="2" charset="77"/>
              </a:defRPr>
            </a:lvl1pPr>
          </a:lstStyle>
          <a:p>
            <a:pPr lvl="0"/>
            <a:r>
              <a:rPr lang="sv-SE"/>
              <a:t>RESULT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1AF6F312-E172-444A-96DA-3BC1F82664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900" y="394724"/>
            <a:ext cx="1666875" cy="3234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0" i="0">
                <a:latin typeface="Telegraf Medium" pitchFamily="2" charset="77"/>
              </a:defRPr>
            </a:lvl1pPr>
          </a:lstStyle>
          <a:p>
            <a:pPr lvl="0"/>
            <a:r>
              <a:rPr lang="sv-SE"/>
              <a:t>CASE</a:t>
            </a:r>
          </a:p>
        </p:txBody>
      </p:sp>
    </p:spTree>
    <p:extLst>
      <p:ext uri="{BB962C8B-B14F-4D97-AF65-F5344CB8AC3E}">
        <p14:creationId xmlns:p14="http://schemas.microsoft.com/office/powerpoint/2010/main" val="3082988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inf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5436E27-5144-724F-828D-7DF11EADB112}"/>
              </a:ext>
            </a:extLst>
          </p:cNvPr>
          <p:cNvSpPr/>
          <p:nvPr/>
        </p:nvSpPr>
        <p:spPr>
          <a:xfrm rot="5400000">
            <a:off x="3108959" y="-3108960"/>
            <a:ext cx="1617785" cy="7835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4F5DB81-954A-2646-AE62-7D338F3E7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962" y="6275457"/>
            <a:ext cx="2177271" cy="300566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B0C61659-048E-CB47-8907-CB576559A94D}"/>
              </a:ext>
            </a:extLst>
          </p:cNvPr>
          <p:cNvSpPr/>
          <p:nvPr/>
        </p:nvSpPr>
        <p:spPr>
          <a:xfrm>
            <a:off x="0" y="0"/>
            <a:ext cx="1617785" cy="5894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913BBCE-18DC-D849-8AD1-C281039A504E}"/>
              </a:ext>
            </a:extLst>
          </p:cNvPr>
          <p:cNvSpPr/>
          <p:nvPr/>
        </p:nvSpPr>
        <p:spPr>
          <a:xfrm rot="5400000">
            <a:off x="7883694" y="1569795"/>
            <a:ext cx="4276578" cy="437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D6EF16E-AC4A-E44E-80D8-165FAC92EEB9}"/>
              </a:ext>
            </a:extLst>
          </p:cNvPr>
          <p:cNvSpPr txBox="1"/>
          <p:nvPr/>
        </p:nvSpPr>
        <p:spPr>
          <a:xfrm>
            <a:off x="378005" y="2152892"/>
            <a:ext cx="430887" cy="327736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sv-SE" sz="1600" err="1">
                <a:solidFill>
                  <a:schemeClr val="bg1"/>
                </a:solidFill>
                <a:latin typeface="Telegraf" pitchFamily="2" charset="77"/>
              </a:rPr>
              <a:t>talentech.com</a:t>
            </a:r>
            <a:r>
              <a:rPr lang="sv-SE" sz="1600">
                <a:solidFill>
                  <a:schemeClr val="bg1"/>
                </a:solidFill>
                <a:latin typeface="Telegraf" pitchFamily="2" charset="77"/>
              </a:rPr>
              <a:t>	 </a:t>
            </a:r>
            <a:r>
              <a:rPr lang="sv-SE" sz="1600" err="1">
                <a:solidFill>
                  <a:schemeClr val="bg1"/>
                </a:solidFill>
                <a:latin typeface="Telegraf" pitchFamily="2" charset="77"/>
              </a:rPr>
              <a:t>Talentech</a:t>
            </a:r>
            <a:endParaRPr lang="sv-SE" sz="1600">
              <a:solidFill>
                <a:schemeClr val="bg1"/>
              </a:solidFill>
              <a:latin typeface="Telegraf" pitchFamily="2" charset="77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62B1F72-D4CA-5B4D-BDFB-3B4CD3E46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394" y="3863035"/>
            <a:ext cx="5170576" cy="1015664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5F88754-E357-F54B-AC38-B4E0514BD129}"/>
              </a:ext>
            </a:extLst>
          </p:cNvPr>
          <p:cNvSpPr txBox="1">
            <a:spLocks/>
          </p:cNvSpPr>
          <p:nvPr/>
        </p:nvSpPr>
        <p:spPr>
          <a:xfrm rot="16200000">
            <a:off x="-92713" y="1216561"/>
            <a:ext cx="1423687" cy="448973"/>
          </a:xfrm>
          <a:prstGeom prst="rect">
            <a:avLst/>
          </a:prstGeom>
        </p:spPr>
        <p:txBody>
          <a:bodyPr vert="horz" lIns="72000" tIns="45720" rIns="7200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fld id="{5890DEAB-F988-C944-978A-BE326B8744E1}" type="datetime1">
              <a:rPr lang="sv-SE" sz="1600" smtClean="0">
                <a:solidFill>
                  <a:schemeClr val="bg1"/>
                </a:solidFill>
              </a:rPr>
              <a:pPr algn="ctr">
                <a:lnSpc>
                  <a:spcPct val="100000"/>
                </a:lnSpc>
              </a:pPr>
              <a:t>2023-03-20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158B2ECD-6DB9-4185-903C-A646B1BDEC33}"/>
              </a:ext>
            </a:extLst>
          </p:cNvPr>
          <p:cNvSpPr txBox="1"/>
          <p:nvPr userDrawn="1"/>
        </p:nvSpPr>
        <p:spPr>
          <a:xfrm>
            <a:off x="378005" y="2152892"/>
            <a:ext cx="430887" cy="327736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sv-SE" sz="1600" err="1">
                <a:solidFill>
                  <a:schemeClr val="bg1"/>
                </a:solidFill>
                <a:latin typeface="Telegraf" pitchFamily="2" charset="77"/>
              </a:rPr>
              <a:t>talentech.com</a:t>
            </a:r>
            <a:r>
              <a:rPr lang="sv-SE" sz="1600">
                <a:solidFill>
                  <a:schemeClr val="bg1"/>
                </a:solidFill>
                <a:latin typeface="Telegraf" pitchFamily="2" charset="77"/>
              </a:rPr>
              <a:t>	 </a:t>
            </a:r>
            <a:r>
              <a:rPr lang="sv-SE" sz="1600" err="1">
                <a:solidFill>
                  <a:schemeClr val="bg1"/>
                </a:solidFill>
                <a:latin typeface="Telegraf" pitchFamily="2" charset="77"/>
              </a:rPr>
              <a:t>Talentech</a:t>
            </a:r>
            <a:endParaRPr lang="sv-SE" sz="1600">
              <a:solidFill>
                <a:schemeClr val="bg1"/>
              </a:solidFill>
              <a:latin typeface="Telegraf" pitchFamily="2" charset="77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4665BFD8-EC30-4231-9725-C40FF79F3CD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2713" y="1216561"/>
            <a:ext cx="1423687" cy="448973"/>
          </a:xfrm>
          <a:prstGeom prst="rect">
            <a:avLst/>
          </a:prstGeom>
        </p:spPr>
        <p:txBody>
          <a:bodyPr vert="horz" lIns="72000" tIns="45720" rIns="7200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fld id="{5890DEAB-F988-C944-978A-BE326B8744E1}" type="datetime1">
              <a:rPr lang="sv-SE" sz="1600" smtClean="0">
                <a:solidFill>
                  <a:schemeClr val="bg1"/>
                </a:solidFill>
              </a:rPr>
              <a:pPr algn="ctr">
                <a:lnSpc>
                  <a:spcPct val="100000"/>
                </a:lnSpc>
              </a:pPr>
              <a:t>2023-03-20</a:t>
            </a:fld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B45810B-6945-0E46-A6A5-F6A213D883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5000"/>
          </a:blip>
          <a:srcRect l="14664"/>
          <a:stretch/>
        </p:blipFill>
        <p:spPr>
          <a:xfrm>
            <a:off x="2406666" y="0"/>
            <a:ext cx="4747032" cy="3708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12" name="Platshållare för bild 4">
            <a:extLst>
              <a:ext uri="{FF2B5EF4-FFF2-40B4-BE49-F238E27FC236}">
                <a16:creationId xmlns:a16="http://schemas.microsoft.com/office/drawing/2014/main" id="{ABBCCC0C-E9A1-6841-B358-CA2331F84D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14751" y="0"/>
            <a:ext cx="4747033" cy="3707987"/>
          </a:xfrm>
          <a:noFill/>
        </p:spPr>
        <p:txBody>
          <a:bodyPr anchor="ctr"/>
          <a:lstStyle>
            <a:lvl1pPr marL="447675" indent="-447675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20E4C02-F11B-45AE-BAC2-DDD51DC195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6666" y="4878699"/>
            <a:ext cx="5172075" cy="1015665"/>
          </a:xfrm>
        </p:spPr>
        <p:txBody>
          <a:bodyPr/>
          <a:lstStyle>
            <a:lvl1pPr marL="0" indent="0">
              <a:buFontTx/>
              <a:buNone/>
              <a:defRPr sz="2000">
                <a:latin typeface="Telegraf Light"/>
              </a:defRPr>
            </a:lvl1pPr>
            <a:lvl2pPr marL="447675" indent="0">
              <a:buFontTx/>
              <a:buNone/>
              <a:defRPr/>
            </a:lvl2pPr>
            <a:lvl3pPr marL="895350" indent="0">
              <a:buFontTx/>
              <a:buNone/>
              <a:defRPr/>
            </a:lvl3pPr>
            <a:lvl4pPr marL="1343025" indent="0">
              <a:buFontTx/>
              <a:buNone/>
              <a:defRPr/>
            </a:lvl4pPr>
            <a:lvl5pPr marL="17907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texten</a:t>
            </a:r>
          </a:p>
        </p:txBody>
      </p:sp>
    </p:spTree>
    <p:extLst>
      <p:ext uri="{BB962C8B-B14F-4D97-AF65-F5344CB8AC3E}">
        <p14:creationId xmlns:p14="http://schemas.microsoft.com/office/powerpoint/2010/main" val="1804535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info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14CA03A3-6BFC-6246-96A5-4E6F2DAF1073}"/>
              </a:ext>
            </a:extLst>
          </p:cNvPr>
          <p:cNvSpPr/>
          <p:nvPr userDrawn="1"/>
        </p:nvSpPr>
        <p:spPr>
          <a:xfrm>
            <a:off x="0" y="4491789"/>
            <a:ext cx="12192000" cy="23662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AEEDD0A-218A-1242-8684-964F7AF157BB}"/>
              </a:ext>
            </a:extLst>
          </p:cNvPr>
          <p:cNvSpPr/>
          <p:nvPr userDrawn="1"/>
        </p:nvSpPr>
        <p:spPr>
          <a:xfrm>
            <a:off x="440836" y="6204589"/>
            <a:ext cx="11310327" cy="101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BF5B7E39-2B49-664A-87BC-DDAF3D74E191}"/>
              </a:ext>
            </a:extLst>
          </p:cNvPr>
          <p:cNvSpPr/>
          <p:nvPr userDrawn="1"/>
        </p:nvSpPr>
        <p:spPr>
          <a:xfrm rot="5400000">
            <a:off x="11498884" y="6204589"/>
            <a:ext cx="448971" cy="101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1036937-17D8-0540-A900-A9CC3FE2B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4619" y="4653158"/>
            <a:ext cx="5893654" cy="839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4E92F89D-2A0B-AB41-A724-90C5C234D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4619" y="182110"/>
            <a:ext cx="5893654" cy="4115108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NL" sz="4800" b="1">
                <a:latin typeface="Telegraf" pitchFamily="2" charset="77"/>
              </a:rPr>
              <a:t>TAKE THE NEXT STEP.</a:t>
            </a:r>
            <a:r>
              <a:rPr lang="sv-SE" sz="4800" b="1">
                <a:latin typeface="Telegraf" pitchFamily="2" charset="77"/>
              </a:rPr>
              <a:t> </a:t>
            </a:r>
            <a:r>
              <a:rPr lang="en-NL" sz="4800" b="1">
                <a:latin typeface="Telegraf" pitchFamily="2" charset="77"/>
              </a:rPr>
              <a:t>TAKE THE STEP.</a:t>
            </a:r>
            <a:endParaRPr lang="en-US" sz="4800" b="1">
              <a:latin typeface="Telegraf" pitchFamily="2" charset="77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087BF4-93BF-8646-8463-2677E9EFA5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21706" r="29918"/>
          <a:stretch/>
        </p:blipFill>
        <p:spPr>
          <a:xfrm>
            <a:off x="458395" y="182109"/>
            <a:ext cx="4563406" cy="584864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8" name="Platshållare för bild 4">
            <a:extLst>
              <a:ext uri="{FF2B5EF4-FFF2-40B4-BE49-F238E27FC236}">
                <a16:creationId xmlns:a16="http://schemas.microsoft.com/office/drawing/2014/main" id="{23500608-6A6C-5E40-AFB8-B3CB7ACD8A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291" y="182109"/>
            <a:ext cx="4563406" cy="5848648"/>
          </a:xfrm>
          <a:noFill/>
        </p:spPr>
        <p:txBody>
          <a:bodyPr anchor="ctr"/>
          <a:lstStyle>
            <a:lvl1pPr marL="447675" indent="-447675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863939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64E06F68-D653-914B-B91D-76703180FCDC}"/>
              </a:ext>
            </a:extLst>
          </p:cNvPr>
          <p:cNvSpPr/>
          <p:nvPr/>
        </p:nvSpPr>
        <p:spPr>
          <a:xfrm>
            <a:off x="-1" y="0"/>
            <a:ext cx="1100503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E9C0C62-50F7-E243-9EB0-67003DCF40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1186" y="2389139"/>
            <a:ext cx="7095230" cy="81126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Name</a:t>
            </a:r>
            <a:endParaRPr lang="sv-SE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A0B1BE79-D8BD-FF49-B574-B3BB1E056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3596" y="4367737"/>
            <a:ext cx="542938" cy="59319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e: 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33A5A740-9692-CF43-855C-FE1F5FA80D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596" y="4994271"/>
            <a:ext cx="542938" cy="59319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t: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11760211-C288-3E40-9082-23975708DC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1186" y="3285958"/>
            <a:ext cx="7095230" cy="4997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 err="1"/>
              <a:t>Title</a:t>
            </a:r>
            <a:endParaRPr lang="sv-SE"/>
          </a:p>
        </p:txBody>
      </p:sp>
      <p:sp>
        <p:nvSpPr>
          <p:cNvPr id="14" name="Rubrik 13">
            <a:extLst>
              <a:ext uri="{FF2B5EF4-FFF2-40B4-BE49-F238E27FC236}">
                <a16:creationId xmlns:a16="http://schemas.microsoft.com/office/drawing/2014/main" id="{A4CBC536-49C4-3B41-B1DE-7105D750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983651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Platshållare för text 6">
            <a:extLst>
              <a:ext uri="{FF2B5EF4-FFF2-40B4-BE49-F238E27FC236}">
                <a16:creationId xmlns:a16="http://schemas.microsoft.com/office/drawing/2014/main" id="{45AE9C22-DC92-A141-90DB-9BBE9333C6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81728" y="4367737"/>
            <a:ext cx="7288213" cy="59319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e-mail </a:t>
            </a:r>
          </a:p>
        </p:txBody>
      </p:sp>
      <p:sp>
        <p:nvSpPr>
          <p:cNvPr id="16" name="Platshållare för text 6">
            <a:extLst>
              <a:ext uri="{FF2B5EF4-FFF2-40B4-BE49-F238E27FC236}">
                <a16:creationId xmlns:a16="http://schemas.microsoft.com/office/drawing/2014/main" id="{DB05CF33-4BDF-064A-A7BF-3C09250EA1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1728" y="4994271"/>
            <a:ext cx="7288213" cy="59319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000000000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9FCB5FAA-3941-8D49-80AA-A98E72114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2DA41CB-2E8D-2043-9963-75391CC2B3C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49720" y="2384765"/>
            <a:ext cx="1440000" cy="144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95190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930E145F-3A86-2F41-A78D-1D49EA924346}"/>
              </a:ext>
            </a:extLst>
          </p:cNvPr>
          <p:cNvSpPr/>
          <p:nvPr/>
        </p:nvSpPr>
        <p:spPr>
          <a:xfrm>
            <a:off x="0" y="0"/>
            <a:ext cx="2571750" cy="686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2"/>
              </a:solidFill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F1BF74A7-C195-8349-9AD8-DE52EC9D1928}"/>
              </a:ext>
            </a:extLst>
          </p:cNvPr>
          <p:cNvGrpSpPr/>
          <p:nvPr/>
        </p:nvGrpSpPr>
        <p:grpSpPr>
          <a:xfrm>
            <a:off x="0" y="6425740"/>
            <a:ext cx="2299988" cy="140966"/>
            <a:chOff x="1928715" y="4411180"/>
            <a:chExt cx="6841418" cy="419310"/>
          </a:xfrm>
        </p:grpSpPr>
        <p:pic>
          <p:nvPicPr>
            <p:cNvPr id="11" name="Google Shape;86;p15">
              <a:extLst>
                <a:ext uri="{FF2B5EF4-FFF2-40B4-BE49-F238E27FC236}">
                  <a16:creationId xmlns:a16="http://schemas.microsoft.com/office/drawing/2014/main" id="{96E69E80-A163-B546-A345-9EFD2D12B891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V="1">
              <a:off x="1928715" y="4421139"/>
              <a:ext cx="4202532" cy="399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3855FDF3-5AD7-604D-84A0-809C84D952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332"/>
            <a:stretch/>
          </p:blipFill>
          <p:spPr>
            <a:xfrm>
              <a:off x="6198383" y="4411180"/>
              <a:ext cx="2571750" cy="419310"/>
            </a:xfrm>
            <a:prstGeom prst="rect">
              <a:avLst/>
            </a:prstGeom>
          </p:spPr>
        </p:pic>
      </p:grpSp>
      <p:sp>
        <p:nvSpPr>
          <p:cNvPr id="5" name="Rubrik 4">
            <a:extLst>
              <a:ext uri="{FF2B5EF4-FFF2-40B4-BE49-F238E27FC236}">
                <a16:creationId xmlns:a16="http://schemas.microsoft.com/office/drawing/2014/main" id="{442BC78B-98AD-E440-97B5-9F742850A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014" y="447493"/>
            <a:ext cx="8016346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C726426C-3D96-0A49-AE09-5D688EA228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2014" y="2889642"/>
            <a:ext cx="7288213" cy="492129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err="1"/>
              <a:t>Name</a:t>
            </a:r>
            <a:endParaRPr lang="sv-SE"/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6FCBB86C-81BE-0647-A5F9-670264F252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2015" y="4204333"/>
            <a:ext cx="542938" cy="593195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e: </a:t>
            </a:r>
          </a:p>
        </p:txBody>
      </p:sp>
      <p:sp>
        <p:nvSpPr>
          <p:cNvPr id="15" name="Platshållare för text 6">
            <a:extLst>
              <a:ext uri="{FF2B5EF4-FFF2-40B4-BE49-F238E27FC236}">
                <a16:creationId xmlns:a16="http://schemas.microsoft.com/office/drawing/2014/main" id="{28F35172-FF54-EC4D-912F-D3B9F33D30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2015" y="4830867"/>
            <a:ext cx="542938" cy="59319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t:</a:t>
            </a:r>
          </a:p>
        </p:txBody>
      </p:sp>
      <p:sp>
        <p:nvSpPr>
          <p:cNvPr id="16" name="Platshållare för text 6">
            <a:extLst>
              <a:ext uri="{FF2B5EF4-FFF2-40B4-BE49-F238E27FC236}">
                <a16:creationId xmlns:a16="http://schemas.microsoft.com/office/drawing/2014/main" id="{BC7CC69D-15E2-5540-A09A-FA65DA7958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2014" y="3405337"/>
            <a:ext cx="7288213" cy="30894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sv-SE" err="1"/>
              <a:t>Title</a:t>
            </a:r>
            <a:endParaRPr lang="sv-SE"/>
          </a:p>
        </p:txBody>
      </p:sp>
      <p:sp>
        <p:nvSpPr>
          <p:cNvPr id="17" name="Platshållare för text 6">
            <a:extLst>
              <a:ext uri="{FF2B5EF4-FFF2-40B4-BE49-F238E27FC236}">
                <a16:creationId xmlns:a16="http://schemas.microsoft.com/office/drawing/2014/main" id="{BAFA1130-3A2E-EF40-B616-3CF7303C2A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147" y="4204333"/>
            <a:ext cx="7288213" cy="59319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sv-SE"/>
              <a:t>e-post: </a:t>
            </a:r>
          </a:p>
        </p:txBody>
      </p:sp>
      <p:sp>
        <p:nvSpPr>
          <p:cNvPr id="18" name="Platshållare för text 6">
            <a:extLst>
              <a:ext uri="{FF2B5EF4-FFF2-40B4-BE49-F238E27FC236}">
                <a16:creationId xmlns:a16="http://schemas.microsoft.com/office/drawing/2014/main" id="{0DEB191A-C0A3-FE49-B3FD-135373C935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147" y="4830867"/>
            <a:ext cx="7288213" cy="59319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err="1"/>
              <a:t>telephone</a:t>
            </a:r>
            <a:r>
              <a:rPr lang="sv-SE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7115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St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7A1E7185-735D-3542-B242-0C9F0806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900" y="4155565"/>
            <a:ext cx="5026544" cy="80389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8" name="Rubrik 17">
            <a:extLst>
              <a:ext uri="{FF2B5EF4-FFF2-40B4-BE49-F238E27FC236}">
                <a16:creationId xmlns:a16="http://schemas.microsoft.com/office/drawing/2014/main" id="{D957064F-7E99-104E-91AB-23E3A642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1761068"/>
            <a:ext cx="9634359" cy="237023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defRPr sz="5400" b="1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9FF8FD5-00A8-8041-BD03-5F9E82920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105" y="5957129"/>
            <a:ext cx="2622402" cy="36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1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image + symbol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3101BB17-F41B-C34C-B75A-78FD4E3A2D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447675" indent="-44767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02DA8ED-4233-A943-92C7-DF021E472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20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empty symbol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71E0358-9C59-8645-AFF1-2459F7392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50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empty symbo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F21EA5F-5D04-3944-B893-F18107ECEB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30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_empty symbo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>
            <a:extLst>
              <a:ext uri="{FF2B5EF4-FFF2-40B4-BE49-F238E27FC236}">
                <a16:creationId xmlns:a16="http://schemas.microsoft.com/office/drawing/2014/main" id="{D70CD5FA-3CC0-4944-B253-D87456EDA5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" b="1"/>
          <a:stretch/>
        </p:blipFill>
        <p:spPr>
          <a:xfrm>
            <a:off x="11419763" y="6120142"/>
            <a:ext cx="36013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15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empty text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4F5DB81-954A-2646-AE62-7D338F3E7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962" y="6275457"/>
            <a:ext cx="2177271" cy="3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79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1737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a city at night&#10;&#10;Description automatically generated">
            <a:extLst>
              <a:ext uri="{FF2B5EF4-FFF2-40B4-BE49-F238E27FC236}">
                <a16:creationId xmlns:a16="http://schemas.microsoft.com/office/drawing/2014/main" id="{62F10354-F70D-824A-90A7-BF2716BA5F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341914"/>
            <a:ext cx="12192000" cy="351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9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St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33402" y="13361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6EFE6CD-4ADF-2349-8E97-07711A958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900" y="2244148"/>
            <a:ext cx="9596205" cy="120794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4767EAD7-DA68-A94E-BD4C-A83C42D11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900" y="1556656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2818EB4-19B2-D94E-A47B-117B45EFB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105" y="6261979"/>
            <a:ext cx="1895995" cy="2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3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transform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el 1">
            <a:extLst>
              <a:ext uri="{FF2B5EF4-FFF2-40B4-BE49-F238E27FC236}">
                <a16:creationId xmlns:a16="http://schemas.microsoft.com/office/drawing/2014/main" id="{410F775C-1E6B-DB41-B8DB-C2698268278C}"/>
              </a:ext>
            </a:extLst>
          </p:cNvPr>
          <p:cNvSpPr/>
          <p:nvPr/>
        </p:nvSpPr>
        <p:spPr>
          <a:xfrm rot="10800000">
            <a:off x="8720124" y="3103146"/>
            <a:ext cx="832513" cy="48237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-1524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7A1E7185-735D-3542-B242-0C9F0806ED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9900" y="1556656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Edit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B68B3E17-C83B-8045-98E8-33FD50C2BCC7}"/>
              </a:ext>
            </a:extLst>
          </p:cNvPr>
          <p:cNvSpPr/>
          <p:nvPr userDrawn="1"/>
        </p:nvSpPr>
        <p:spPr>
          <a:xfrm>
            <a:off x="6080760" y="0"/>
            <a:ext cx="611124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D8128A-E486-D043-89A5-F76771CC5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423" y="376794"/>
            <a:ext cx="2688377" cy="1408197"/>
          </a:xfrm>
          <a:prstGeom prst="rect">
            <a:avLst/>
          </a:prstGeom>
        </p:spPr>
      </p:pic>
      <p:pic>
        <p:nvPicPr>
          <p:cNvPr id="13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4E1DB5-402C-6D4F-B7DE-331A9B07A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800" y="376794"/>
            <a:ext cx="2688377" cy="1408197"/>
          </a:xfrm>
          <a:prstGeom prst="rect">
            <a:avLst/>
          </a:prstGeom>
        </p:spPr>
      </p:pic>
      <p:pic>
        <p:nvPicPr>
          <p:cNvPr id="14" name="Picture 9" descr="A black sign with white text&#10;&#10;Description automatically generated">
            <a:extLst>
              <a:ext uri="{FF2B5EF4-FFF2-40B4-BE49-F238E27FC236}">
                <a16:creationId xmlns:a16="http://schemas.microsoft.com/office/drawing/2014/main" id="{9249706B-C016-2646-B029-E680CBB43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216" y="1737163"/>
            <a:ext cx="2211544" cy="1158427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FE6B745E-88B6-EB4F-AA5C-AF99E435D3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13840" y="2200109"/>
            <a:ext cx="2211544" cy="232533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44B43A3-EF70-EA40-AAAB-334EB4AE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1940986"/>
            <a:ext cx="5492443" cy="4307414"/>
          </a:xfrm>
          <a:prstGeom prst="rect">
            <a:avLst/>
          </a:prstGeom>
        </p:spPr>
        <p:txBody>
          <a:bodyPr anchor="t"/>
          <a:lstStyle>
            <a:lvl1pPr>
              <a:defRPr b="1" i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4DB485-CD32-B841-AC22-2AF9A6E0D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9428" y="4789368"/>
            <a:ext cx="3553904" cy="49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ransform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65;p14">
            <a:extLst>
              <a:ext uri="{FF2B5EF4-FFF2-40B4-BE49-F238E27FC236}">
                <a16:creationId xmlns:a16="http://schemas.microsoft.com/office/drawing/2014/main" id="{4D43F8CD-F333-024F-B8FE-E6B89FD84D2A}"/>
              </a:ext>
            </a:extLst>
          </p:cNvPr>
          <p:cNvPicPr preferRelativeResize="0"/>
          <p:nvPr/>
        </p:nvPicPr>
        <p:blipFill rotWithShape="1">
          <a:blip r:embed="rId2">
            <a:biLevel thresh="75000"/>
            <a:alphaModFix amt="50000"/>
          </a:blip>
          <a:srcRect t="39068" b="39068"/>
          <a:stretch/>
        </p:blipFill>
        <p:spPr>
          <a:xfrm>
            <a:off x="9641699" y="6174460"/>
            <a:ext cx="1096534" cy="239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6;p14">
            <a:extLst>
              <a:ext uri="{FF2B5EF4-FFF2-40B4-BE49-F238E27FC236}">
                <a16:creationId xmlns:a16="http://schemas.microsoft.com/office/drawing/2014/main" id="{B70A88FE-4849-E04C-BBF2-33568DA7B824}"/>
              </a:ext>
            </a:extLst>
          </p:cNvPr>
          <p:cNvPicPr preferRelativeResize="0"/>
          <p:nvPr/>
        </p:nvPicPr>
        <p:blipFill rotWithShape="1">
          <a:blip r:embed="rId3">
            <a:biLevel thresh="75000"/>
            <a:alphaModFix amt="50000"/>
          </a:blip>
          <a:srcRect t="20647" r="-3391" b="20771"/>
          <a:stretch/>
        </p:blipFill>
        <p:spPr>
          <a:xfrm>
            <a:off x="8099796" y="6201915"/>
            <a:ext cx="1155475" cy="18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67;p14">
            <a:extLst>
              <a:ext uri="{FF2B5EF4-FFF2-40B4-BE49-F238E27FC236}">
                <a16:creationId xmlns:a16="http://schemas.microsoft.com/office/drawing/2014/main" id="{68742F29-CAAC-F141-ABE4-B999FA648B3C}"/>
              </a:ext>
            </a:extLst>
          </p:cNvPr>
          <p:cNvPicPr preferRelativeResize="0"/>
          <p:nvPr/>
        </p:nvPicPr>
        <p:blipFill rotWithShape="1">
          <a:blip r:embed="rId4">
            <a:biLevel thresh="75000"/>
            <a:alphaModFix amt="50000"/>
          </a:blip>
          <a:srcRect t="1" b="18612"/>
          <a:stretch/>
        </p:blipFill>
        <p:spPr>
          <a:xfrm>
            <a:off x="6415687" y="6219116"/>
            <a:ext cx="1297682" cy="15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68;p14">
            <a:extLst>
              <a:ext uri="{FF2B5EF4-FFF2-40B4-BE49-F238E27FC236}">
                <a16:creationId xmlns:a16="http://schemas.microsoft.com/office/drawing/2014/main" id="{2ADC17C7-D860-E141-A861-18FB3D1B20BD}"/>
              </a:ext>
            </a:extLst>
          </p:cNvPr>
          <p:cNvPicPr preferRelativeResize="0"/>
          <p:nvPr userDrawn="1"/>
        </p:nvPicPr>
        <p:blipFill rotWithShape="1">
          <a:blip r:embed="rId5">
            <a:biLevel thresh="75000"/>
            <a:alphaModFix amt="50000"/>
          </a:blip>
          <a:srcRect t="10050" b="10058"/>
          <a:stretch/>
        </p:blipFill>
        <p:spPr>
          <a:xfrm>
            <a:off x="4794285" y="6141889"/>
            <a:ext cx="1234975" cy="30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76D5530D-2AEA-C146-A197-653C220F79C0}"/>
              </a:ext>
            </a:extLst>
          </p:cNvPr>
          <p:cNvSpPr/>
          <p:nvPr/>
        </p:nvSpPr>
        <p:spPr>
          <a:xfrm>
            <a:off x="0" y="0"/>
            <a:ext cx="449735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4504B0C3-6F59-9F4F-8BBF-E3089BC22E20}"/>
              </a:ext>
            </a:extLst>
          </p:cNvPr>
          <p:cNvGrpSpPr/>
          <p:nvPr/>
        </p:nvGrpSpPr>
        <p:grpSpPr>
          <a:xfrm>
            <a:off x="11241028" y="5932341"/>
            <a:ext cx="712878" cy="712878"/>
            <a:chOff x="10706250" y="4727986"/>
            <a:chExt cx="712878" cy="712878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8D34F97D-6D55-3A48-A2BA-D74696155B3A}"/>
                </a:ext>
              </a:extLst>
            </p:cNvPr>
            <p:cNvSpPr/>
            <p:nvPr/>
          </p:nvSpPr>
          <p:spPr>
            <a:xfrm>
              <a:off x="10706250" y="4727986"/>
              <a:ext cx="712878" cy="7128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EF347CD9-5A94-B740-A007-99476AE4D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78518" y="4905224"/>
              <a:ext cx="358402" cy="358402"/>
            </a:xfrm>
            <a:prstGeom prst="rect">
              <a:avLst/>
            </a:prstGeom>
          </p:spPr>
        </p:pic>
      </p:grpSp>
      <p:sp>
        <p:nvSpPr>
          <p:cNvPr id="12" name="Underrubrik 2">
            <a:extLst>
              <a:ext uri="{FF2B5EF4-FFF2-40B4-BE49-F238E27FC236}">
                <a16:creationId xmlns:a16="http://schemas.microsoft.com/office/drawing/2014/main" id="{070E97E8-70F2-7C43-8096-BE3F2F4F0E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9900" y="546722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Edit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A8914C-016E-4B68-A8BF-886EB491F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5603" y="1231893"/>
            <a:ext cx="3812667" cy="219478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1"/>
            </a:lvl1pPr>
          </a:lstStyle>
          <a:p>
            <a:r>
              <a:rPr lang="sv-SE" sz="3600">
                <a:solidFill>
                  <a:schemeClr val="bg1"/>
                </a:solidFill>
              </a:rPr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59692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ma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D7FABAB-C358-F14F-A642-FC234D3F2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472611" y="-1086884"/>
            <a:ext cx="13888316" cy="1169808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6405E74-E8D1-5042-800A-BFEFE86D7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80" y="834778"/>
            <a:ext cx="8128812" cy="17129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b="1" i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0D388B60-001A-294C-B006-67AE12FFE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436" y="2547761"/>
            <a:ext cx="6570401" cy="17986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Telegraf Ligh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93ACBB94-B546-CF46-AF99-E58C0D972FF1}"/>
              </a:ext>
            </a:extLst>
          </p:cNvPr>
          <p:cNvGrpSpPr/>
          <p:nvPr userDrawn="1"/>
        </p:nvGrpSpPr>
        <p:grpSpPr>
          <a:xfrm>
            <a:off x="349900" y="5951482"/>
            <a:ext cx="11426664" cy="448971"/>
            <a:chOff x="440836" y="3617265"/>
            <a:chExt cx="11335728" cy="448971"/>
          </a:xfrm>
        </p:grpSpPr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id="{49AA29F1-DAA9-0242-9B19-CA7F546E0C60}"/>
                </a:ext>
              </a:extLst>
            </p:cNvPr>
            <p:cNvSpPr/>
            <p:nvPr/>
          </p:nvSpPr>
          <p:spPr>
            <a:xfrm>
              <a:off x="440836" y="3791097"/>
              <a:ext cx="11310327" cy="101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C6236486-0D82-6645-A9BC-34316A0A4F85}"/>
                </a:ext>
              </a:extLst>
            </p:cNvPr>
            <p:cNvSpPr/>
            <p:nvPr/>
          </p:nvSpPr>
          <p:spPr>
            <a:xfrm rot="5400000">
              <a:off x="11501424" y="3791097"/>
              <a:ext cx="448971" cy="101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FBA6EED1-7DD6-48E0-8DEF-311078A66086}"/>
              </a:ext>
            </a:extLst>
          </p:cNvPr>
          <p:cNvGrpSpPr/>
          <p:nvPr/>
        </p:nvGrpSpPr>
        <p:grpSpPr>
          <a:xfrm>
            <a:off x="8417232" y="5021024"/>
            <a:ext cx="324000" cy="410916"/>
            <a:chOff x="8434466" y="1838185"/>
            <a:chExt cx="324000" cy="410916"/>
          </a:xfrm>
        </p:grpSpPr>
        <p:pic>
          <p:nvPicPr>
            <p:cNvPr id="4" name="Bild 3">
              <a:extLst>
                <a:ext uri="{FF2B5EF4-FFF2-40B4-BE49-F238E27FC236}">
                  <a16:creationId xmlns:a16="http://schemas.microsoft.com/office/drawing/2014/main" id="{83D152AC-5F58-4B8C-8594-84FBDC70B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6" name="Likbent triangel 5">
              <a:extLst>
                <a:ext uri="{FF2B5EF4-FFF2-40B4-BE49-F238E27FC236}">
                  <a16:creationId xmlns:a16="http://schemas.microsoft.com/office/drawing/2014/main" id="{76CFF5BA-E09F-4583-97FB-31B02302894F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6E1BA725-7659-4CD9-ABDD-B7A92D6CCD5B}"/>
              </a:ext>
            </a:extLst>
          </p:cNvPr>
          <p:cNvGrpSpPr/>
          <p:nvPr/>
        </p:nvGrpSpPr>
        <p:grpSpPr>
          <a:xfrm>
            <a:off x="9342471" y="2986105"/>
            <a:ext cx="324000" cy="410916"/>
            <a:chOff x="8434466" y="1838185"/>
            <a:chExt cx="324000" cy="410916"/>
          </a:xfrm>
        </p:grpSpPr>
        <p:pic>
          <p:nvPicPr>
            <p:cNvPr id="35" name="Bild 34">
              <a:extLst>
                <a:ext uri="{FF2B5EF4-FFF2-40B4-BE49-F238E27FC236}">
                  <a16:creationId xmlns:a16="http://schemas.microsoft.com/office/drawing/2014/main" id="{86BB0A0D-FADE-4CBA-99B3-0A03DDC2E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36" name="Likbent triangel 35">
              <a:extLst>
                <a:ext uri="{FF2B5EF4-FFF2-40B4-BE49-F238E27FC236}">
                  <a16:creationId xmlns:a16="http://schemas.microsoft.com/office/drawing/2014/main" id="{801331A8-97B1-4468-AD0E-EDDBD855A1A5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18F67ACC-3B39-467F-BFDF-927DE7A25245}"/>
              </a:ext>
            </a:extLst>
          </p:cNvPr>
          <p:cNvGrpSpPr/>
          <p:nvPr/>
        </p:nvGrpSpPr>
        <p:grpSpPr>
          <a:xfrm>
            <a:off x="9638455" y="4209759"/>
            <a:ext cx="324000" cy="410916"/>
            <a:chOff x="8434466" y="1838185"/>
            <a:chExt cx="324000" cy="410916"/>
          </a:xfrm>
        </p:grpSpPr>
        <p:pic>
          <p:nvPicPr>
            <p:cNvPr id="38" name="Bild 37">
              <a:extLst>
                <a:ext uri="{FF2B5EF4-FFF2-40B4-BE49-F238E27FC236}">
                  <a16:creationId xmlns:a16="http://schemas.microsoft.com/office/drawing/2014/main" id="{C44339BE-9699-4699-87BA-BECA0EB3F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39" name="Likbent triangel 38">
              <a:extLst>
                <a:ext uri="{FF2B5EF4-FFF2-40B4-BE49-F238E27FC236}">
                  <a16:creationId xmlns:a16="http://schemas.microsoft.com/office/drawing/2014/main" id="{0F43A211-E4AB-45D0-BBBF-21094B5EB3BE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707A9ADB-DB18-4C21-B9C3-A4D59232A8B2}"/>
              </a:ext>
            </a:extLst>
          </p:cNvPr>
          <p:cNvGrpSpPr/>
          <p:nvPr/>
        </p:nvGrpSpPr>
        <p:grpSpPr>
          <a:xfrm>
            <a:off x="10435764" y="3036982"/>
            <a:ext cx="324000" cy="410916"/>
            <a:chOff x="8434466" y="1838185"/>
            <a:chExt cx="324000" cy="410916"/>
          </a:xfrm>
        </p:grpSpPr>
        <p:pic>
          <p:nvPicPr>
            <p:cNvPr id="41" name="Bild 40">
              <a:extLst>
                <a:ext uri="{FF2B5EF4-FFF2-40B4-BE49-F238E27FC236}">
                  <a16:creationId xmlns:a16="http://schemas.microsoft.com/office/drawing/2014/main" id="{BC4731C5-C6D8-43D9-A7BE-F5FEBCCD4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44" name="Likbent triangel 43">
              <a:extLst>
                <a:ext uri="{FF2B5EF4-FFF2-40B4-BE49-F238E27FC236}">
                  <a16:creationId xmlns:a16="http://schemas.microsoft.com/office/drawing/2014/main" id="{0FFBD30F-F7E1-4041-8C50-1729D2005E32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5" name="Grupp 44">
            <a:extLst>
              <a:ext uri="{FF2B5EF4-FFF2-40B4-BE49-F238E27FC236}">
                <a16:creationId xmlns:a16="http://schemas.microsoft.com/office/drawing/2014/main" id="{56364332-C760-43BB-92A2-0460D67BC871}"/>
              </a:ext>
            </a:extLst>
          </p:cNvPr>
          <p:cNvGrpSpPr/>
          <p:nvPr/>
        </p:nvGrpSpPr>
        <p:grpSpPr>
          <a:xfrm>
            <a:off x="11334875" y="2655336"/>
            <a:ext cx="324000" cy="410916"/>
            <a:chOff x="8434466" y="1838185"/>
            <a:chExt cx="324000" cy="410916"/>
          </a:xfrm>
        </p:grpSpPr>
        <p:pic>
          <p:nvPicPr>
            <p:cNvPr id="64" name="Bild 63">
              <a:extLst>
                <a:ext uri="{FF2B5EF4-FFF2-40B4-BE49-F238E27FC236}">
                  <a16:creationId xmlns:a16="http://schemas.microsoft.com/office/drawing/2014/main" id="{C38D612A-51C6-4645-AF79-F21969037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65" name="Likbent triangel 64">
              <a:extLst>
                <a:ext uri="{FF2B5EF4-FFF2-40B4-BE49-F238E27FC236}">
                  <a16:creationId xmlns:a16="http://schemas.microsoft.com/office/drawing/2014/main" id="{771409B9-4DA9-4D80-B8E9-4B2448A9F5E5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5" name="Underrubrik 2">
            <a:extLst>
              <a:ext uri="{FF2B5EF4-FFF2-40B4-BE49-F238E27FC236}">
                <a16:creationId xmlns:a16="http://schemas.microsoft.com/office/drawing/2014/main" id="{1D1D0FFD-9870-FB4F-AAE8-1CAD644C373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49900" y="546722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Edit</a:t>
            </a:r>
          </a:p>
        </p:txBody>
      </p:sp>
    </p:spTree>
    <p:extLst>
      <p:ext uri="{BB962C8B-B14F-4D97-AF65-F5344CB8AC3E}">
        <p14:creationId xmlns:p14="http://schemas.microsoft.com/office/powerpoint/2010/main" val="260332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alentech in numb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ktangel 45">
            <a:extLst>
              <a:ext uri="{FF2B5EF4-FFF2-40B4-BE49-F238E27FC236}">
                <a16:creationId xmlns:a16="http://schemas.microsoft.com/office/drawing/2014/main" id="{37DFE4F5-CEC3-454E-ABF9-D8BF45CD732E}"/>
              </a:ext>
            </a:extLst>
          </p:cNvPr>
          <p:cNvSpPr/>
          <p:nvPr/>
        </p:nvSpPr>
        <p:spPr>
          <a:xfrm>
            <a:off x="4749690" y="1703551"/>
            <a:ext cx="2378309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70DE7E71-0D64-804C-A88B-FC7A95A9B0C6}"/>
              </a:ext>
            </a:extLst>
          </p:cNvPr>
          <p:cNvSpPr/>
          <p:nvPr/>
        </p:nvSpPr>
        <p:spPr>
          <a:xfrm>
            <a:off x="7125691" y="3427410"/>
            <a:ext cx="2486437" cy="17254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ubrik 33">
            <a:extLst>
              <a:ext uri="{FF2B5EF4-FFF2-40B4-BE49-F238E27FC236}">
                <a16:creationId xmlns:a16="http://schemas.microsoft.com/office/drawing/2014/main" id="{F32FC8A8-1E76-A541-8AD0-FECC8538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604004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422433F-F0E3-7B4B-B155-BE6067DAD468}"/>
              </a:ext>
            </a:extLst>
          </p:cNvPr>
          <p:cNvSpPr/>
          <p:nvPr/>
        </p:nvSpPr>
        <p:spPr>
          <a:xfrm>
            <a:off x="0" y="5148186"/>
            <a:ext cx="2376000" cy="17656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F0BC25B0-44A8-2C41-B67A-882C428FDAF5}"/>
              </a:ext>
            </a:extLst>
          </p:cNvPr>
          <p:cNvSpPr/>
          <p:nvPr/>
        </p:nvSpPr>
        <p:spPr>
          <a:xfrm>
            <a:off x="4750844" y="3425488"/>
            <a:ext cx="2376000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75448635-B080-9344-98B1-7D8E36F8F191}"/>
              </a:ext>
            </a:extLst>
          </p:cNvPr>
          <p:cNvSpPr/>
          <p:nvPr/>
        </p:nvSpPr>
        <p:spPr>
          <a:xfrm>
            <a:off x="2373691" y="3427411"/>
            <a:ext cx="2378308" cy="172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BD06358A-4717-D14A-ADDB-92658BD7B473}"/>
              </a:ext>
            </a:extLst>
          </p:cNvPr>
          <p:cNvSpPr/>
          <p:nvPr/>
        </p:nvSpPr>
        <p:spPr>
          <a:xfrm>
            <a:off x="4750844" y="5152897"/>
            <a:ext cx="2376000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2E15B418-4280-D948-B823-52B965FCE7C5}"/>
              </a:ext>
            </a:extLst>
          </p:cNvPr>
          <p:cNvSpPr/>
          <p:nvPr/>
        </p:nvSpPr>
        <p:spPr>
          <a:xfrm>
            <a:off x="2378310" y="5148186"/>
            <a:ext cx="2375999" cy="172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2"/>
              </a:solidFill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2A19CEB-2596-134E-82CF-395788854FAB}"/>
              </a:ext>
            </a:extLst>
          </p:cNvPr>
          <p:cNvSpPr/>
          <p:nvPr/>
        </p:nvSpPr>
        <p:spPr>
          <a:xfrm>
            <a:off x="9615975" y="1693646"/>
            <a:ext cx="2582182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AE55910D-02A3-9745-9BF9-2784BAF46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500D5A0A-3D75-4C41-A3EF-90749130C7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19" y="5491398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tx2">
                    <a:lumMod val="40000"/>
                    <a:lumOff val="60000"/>
                  </a:schemeClr>
                </a:solidFill>
                <a:latin typeface="Telegraf" pitchFamily="2" charset="77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39" name="Platshållare för text 11">
            <a:extLst>
              <a:ext uri="{FF2B5EF4-FFF2-40B4-BE49-F238E27FC236}">
                <a16:creationId xmlns:a16="http://schemas.microsoft.com/office/drawing/2014/main" id="{27E027B8-3DCD-754F-94DF-22ACAEC87A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819" y="5952332"/>
            <a:ext cx="2138363" cy="5399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33" name="Platshållare för text 11">
            <a:extLst>
              <a:ext uri="{FF2B5EF4-FFF2-40B4-BE49-F238E27FC236}">
                <a16:creationId xmlns:a16="http://schemas.microsoft.com/office/drawing/2014/main" id="{37355FE5-9DBB-4AA2-B053-FCC1D350B4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9663" y="5618961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tx2">
                    <a:lumMod val="40000"/>
                    <a:lumOff val="60000"/>
                  </a:schemeClr>
                </a:solidFill>
                <a:latin typeface="Telegraf" pitchFamily="2" charset="77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30" name="Platshållare för text 11" descr="Number">
            <a:extLst>
              <a:ext uri="{FF2B5EF4-FFF2-40B4-BE49-F238E27FC236}">
                <a16:creationId xmlns:a16="http://schemas.microsoft.com/office/drawing/2014/main" id="{760FB3A4-B41F-4487-BB9D-F3503D2807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9663" y="2158835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tx2">
                    <a:lumMod val="40000"/>
                    <a:lumOff val="60000"/>
                  </a:schemeClr>
                </a:solidFill>
                <a:latin typeface="Telegraf UltraBold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DE4D905-82F4-4C07-B9C3-14574E766B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9562" y="2632074"/>
            <a:ext cx="2138565" cy="51477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36" name="Platshållare för text 11">
            <a:extLst>
              <a:ext uri="{FF2B5EF4-FFF2-40B4-BE49-F238E27FC236}">
                <a16:creationId xmlns:a16="http://schemas.microsoft.com/office/drawing/2014/main" id="{4B4551BB-4A2A-4867-B408-9F5903B694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93664" y="3952831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Telegraf UltraBold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37" name="Platshållare för text 6">
            <a:extLst>
              <a:ext uri="{FF2B5EF4-FFF2-40B4-BE49-F238E27FC236}">
                <a16:creationId xmlns:a16="http://schemas.microsoft.com/office/drawing/2014/main" id="{544FC269-CB2D-4F65-AB03-C1830D2A9D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3563" y="4352941"/>
            <a:ext cx="2138565" cy="39510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38" name="Platshållare för text 6">
            <a:extLst>
              <a:ext uri="{FF2B5EF4-FFF2-40B4-BE49-F238E27FC236}">
                <a16:creationId xmlns:a16="http://schemas.microsoft.com/office/drawing/2014/main" id="{B257C2CA-1D34-4D73-969A-310CA04177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9562" y="6122298"/>
            <a:ext cx="2138565" cy="51477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40" name="Platshållare för text 6">
            <a:extLst>
              <a:ext uri="{FF2B5EF4-FFF2-40B4-BE49-F238E27FC236}">
                <a16:creationId xmlns:a16="http://schemas.microsoft.com/office/drawing/2014/main" id="{933726AB-C3A2-4D96-AC91-F61A716FAC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9562" y="4297718"/>
            <a:ext cx="2138565" cy="51477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41" name="Platshållare för text 11">
            <a:extLst>
              <a:ext uri="{FF2B5EF4-FFF2-40B4-BE49-F238E27FC236}">
                <a16:creationId xmlns:a16="http://schemas.microsoft.com/office/drawing/2014/main" id="{22477C3D-0775-4542-AB48-0834BE5518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9663" y="3842121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accent4">
                    <a:lumMod val="75000"/>
                  </a:schemeClr>
                </a:solidFill>
                <a:latin typeface="Telegraf UltraBold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42" name="Platshållare för text 11">
            <a:extLst>
              <a:ext uri="{FF2B5EF4-FFF2-40B4-BE49-F238E27FC236}">
                <a16:creationId xmlns:a16="http://schemas.microsoft.com/office/drawing/2014/main" id="{03D50563-A7BA-492E-8BD5-744319FD3A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0237" y="5717965"/>
            <a:ext cx="777926" cy="31095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Telegraf UltraBold"/>
              </a:defRPr>
            </a:lvl1pPr>
          </a:lstStyle>
          <a:p>
            <a:pPr lvl="0"/>
            <a:r>
              <a:rPr lang="sv-SE"/>
              <a:t>%</a:t>
            </a:r>
          </a:p>
        </p:txBody>
      </p:sp>
      <p:sp>
        <p:nvSpPr>
          <p:cNvPr id="43" name="Platshållare för text 11">
            <a:extLst>
              <a:ext uri="{FF2B5EF4-FFF2-40B4-BE49-F238E27FC236}">
                <a16:creationId xmlns:a16="http://schemas.microsoft.com/office/drawing/2014/main" id="{EB17716F-8573-4FCA-BCA2-89C441D2BD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79946" y="4006089"/>
            <a:ext cx="777926" cy="31095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Telegraf UltraBold"/>
              </a:defRPr>
            </a:lvl1pPr>
          </a:lstStyle>
          <a:p>
            <a:pPr lvl="0"/>
            <a:r>
              <a:rPr lang="sv-SE"/>
              <a:t>%</a:t>
            </a:r>
          </a:p>
        </p:txBody>
      </p:sp>
      <p:sp>
        <p:nvSpPr>
          <p:cNvPr id="44" name="Platshållare för text 6">
            <a:extLst>
              <a:ext uri="{FF2B5EF4-FFF2-40B4-BE49-F238E27FC236}">
                <a16:creationId xmlns:a16="http://schemas.microsoft.com/office/drawing/2014/main" id="{6195B6A2-47FF-4013-A40D-FD6461D86F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99627" y="4752620"/>
            <a:ext cx="2138565" cy="32418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Telegraf Medium"/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45" name="Platshållare för text 6">
            <a:extLst>
              <a:ext uri="{FF2B5EF4-FFF2-40B4-BE49-F238E27FC236}">
                <a16:creationId xmlns:a16="http://schemas.microsoft.com/office/drawing/2014/main" id="{4C6A0826-3F5A-488E-BF56-52934A641D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93563" y="6490036"/>
            <a:ext cx="2138565" cy="32418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  <a:latin typeface="Telegraf Medium"/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68881E8-F727-412F-BE7D-4A20ABB1AD7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47621738"/>
              </p:ext>
            </p:extLst>
          </p:nvPr>
        </p:nvGraphicFramePr>
        <p:xfrm>
          <a:off x="7293653" y="3444732"/>
          <a:ext cx="2150513" cy="14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AC8F825-F940-4CA9-AD2C-678040BC03F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34987106"/>
              </p:ext>
            </p:extLst>
          </p:nvPr>
        </p:nvGraphicFramePr>
        <p:xfrm>
          <a:off x="2487589" y="5156608"/>
          <a:ext cx="2150513" cy="14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Platshållare för text 6">
            <a:extLst>
              <a:ext uri="{FF2B5EF4-FFF2-40B4-BE49-F238E27FC236}">
                <a16:creationId xmlns:a16="http://schemas.microsoft.com/office/drawing/2014/main" id="{6B812786-1DC9-44EB-AD3F-4E3C4F4235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37784" y="2593447"/>
            <a:ext cx="2138565" cy="51477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29" name="Platshållare för text 11">
            <a:extLst>
              <a:ext uri="{FF2B5EF4-FFF2-40B4-BE49-F238E27FC236}">
                <a16:creationId xmlns:a16="http://schemas.microsoft.com/office/drawing/2014/main" id="{23D7D755-0E6E-431F-8E74-CFF48650E3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37885" y="2137850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accent4">
                    <a:lumMod val="75000"/>
                  </a:schemeClr>
                </a:solidFill>
                <a:latin typeface="Telegraf UltraBold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8011288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alentech in numbers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ubrik 33">
            <a:extLst>
              <a:ext uri="{FF2B5EF4-FFF2-40B4-BE49-F238E27FC236}">
                <a16:creationId xmlns:a16="http://schemas.microsoft.com/office/drawing/2014/main" id="{F32FC8A8-1E76-A541-8AD0-FECC8538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604004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2A19CEB-2596-134E-82CF-395788854FAB}"/>
              </a:ext>
            </a:extLst>
          </p:cNvPr>
          <p:cNvSpPr/>
          <p:nvPr/>
        </p:nvSpPr>
        <p:spPr>
          <a:xfrm>
            <a:off x="9617294" y="1703551"/>
            <a:ext cx="2582182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AE55910D-02A3-9745-9BF9-2784BAF46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B4AE5412-4AD5-4C45-BD58-8FADA88DD49D}"/>
              </a:ext>
            </a:extLst>
          </p:cNvPr>
          <p:cNvGrpSpPr/>
          <p:nvPr userDrawn="1"/>
        </p:nvGrpSpPr>
        <p:grpSpPr>
          <a:xfrm>
            <a:off x="0" y="5148186"/>
            <a:ext cx="2376000" cy="1765662"/>
            <a:chOff x="0" y="5148186"/>
            <a:chExt cx="2376000" cy="1765662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3422433F-F0E3-7B4B-B155-BE6067DAD468}"/>
                </a:ext>
              </a:extLst>
            </p:cNvPr>
            <p:cNvSpPr/>
            <p:nvPr/>
          </p:nvSpPr>
          <p:spPr>
            <a:xfrm>
              <a:off x="0" y="5148186"/>
              <a:ext cx="2376000" cy="17656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textruta 52">
              <a:extLst>
                <a:ext uri="{FF2B5EF4-FFF2-40B4-BE49-F238E27FC236}">
                  <a16:creationId xmlns:a16="http://schemas.microsoft.com/office/drawing/2014/main" id="{8CBC230F-DB74-5747-9C9E-3FFD048CC201}"/>
                </a:ext>
              </a:extLst>
            </p:cNvPr>
            <p:cNvSpPr txBox="1"/>
            <p:nvPr userDrawn="1"/>
          </p:nvSpPr>
          <p:spPr>
            <a:xfrm>
              <a:off x="194396" y="5629796"/>
              <a:ext cx="198720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elegraf UltraBold" pitchFamily="2" charset="77"/>
                </a:rPr>
                <a:t>300 000</a:t>
              </a:r>
            </a:p>
          </p:txBody>
        </p:sp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A287E1E4-113E-9D41-8B76-AE929875EA11}"/>
                </a:ext>
              </a:extLst>
            </p:cNvPr>
            <p:cNvSpPr txBox="1"/>
            <p:nvPr userDrawn="1"/>
          </p:nvSpPr>
          <p:spPr>
            <a:xfrm>
              <a:off x="194396" y="6098685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 err="1">
                  <a:solidFill>
                    <a:schemeClr val="bg1"/>
                  </a:solidFill>
                  <a:latin typeface="Telegraf" pitchFamily="2" charset="77"/>
                </a:rPr>
                <a:t>Hires</a:t>
              </a:r>
              <a:endParaRPr lang="sv-SE" sz="18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8D1B919D-76E7-E04B-8762-2DD4E51E027F}"/>
              </a:ext>
            </a:extLst>
          </p:cNvPr>
          <p:cNvGrpSpPr/>
          <p:nvPr userDrawn="1"/>
        </p:nvGrpSpPr>
        <p:grpSpPr>
          <a:xfrm>
            <a:off x="2373691" y="3427411"/>
            <a:ext cx="2378308" cy="1728000"/>
            <a:chOff x="2373691" y="3427411"/>
            <a:chExt cx="2378308" cy="1728000"/>
          </a:xfrm>
        </p:grpSpPr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75448635-B080-9344-98B1-7D8E36F8F191}"/>
                </a:ext>
              </a:extLst>
            </p:cNvPr>
            <p:cNvSpPr/>
            <p:nvPr/>
          </p:nvSpPr>
          <p:spPr>
            <a:xfrm>
              <a:off x="2373691" y="3427411"/>
              <a:ext cx="2378308" cy="172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0F9AF458-CC51-BD42-A7DE-7D530AEF7083}"/>
                </a:ext>
              </a:extLst>
            </p:cNvPr>
            <p:cNvSpPr txBox="1"/>
            <p:nvPr userDrawn="1"/>
          </p:nvSpPr>
          <p:spPr>
            <a:xfrm>
              <a:off x="2730518" y="3952483"/>
              <a:ext cx="1664655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tx2">
                      <a:lumMod val="50000"/>
                    </a:schemeClr>
                  </a:solidFill>
                  <a:latin typeface="Telegraf UltraBold" pitchFamily="2" charset="77"/>
                </a:rPr>
                <a:t>107 367</a:t>
              </a:r>
            </a:p>
          </p:txBody>
        </p:sp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9E73D46C-0FCB-4E4B-BDEF-C10F1F543568}"/>
                </a:ext>
              </a:extLst>
            </p:cNvPr>
            <p:cNvSpPr txBox="1"/>
            <p:nvPr userDrawn="1"/>
          </p:nvSpPr>
          <p:spPr>
            <a:xfrm>
              <a:off x="2569241" y="4418715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 err="1">
                  <a:solidFill>
                    <a:schemeClr val="bg1"/>
                  </a:solidFill>
                  <a:latin typeface="Telegraf" pitchFamily="2" charset="77"/>
                </a:rPr>
                <a:t>Users</a:t>
              </a:r>
              <a:endParaRPr lang="sv-SE" sz="18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37558F7C-8C5D-8E44-BFFD-3EA4627B3B46}"/>
              </a:ext>
            </a:extLst>
          </p:cNvPr>
          <p:cNvGrpSpPr/>
          <p:nvPr userDrawn="1"/>
        </p:nvGrpSpPr>
        <p:grpSpPr>
          <a:xfrm>
            <a:off x="4749690" y="1703551"/>
            <a:ext cx="2378309" cy="1728000"/>
            <a:chOff x="4749690" y="1703551"/>
            <a:chExt cx="2378309" cy="1728000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37DFE4F5-CEC3-454E-ABF9-D8BF45CD732E}"/>
                </a:ext>
              </a:extLst>
            </p:cNvPr>
            <p:cNvSpPr/>
            <p:nvPr/>
          </p:nvSpPr>
          <p:spPr>
            <a:xfrm>
              <a:off x="4749690" y="1703551"/>
              <a:ext cx="2378309" cy="172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5EBBA937-1BAF-2F49-B737-EAFA8590F3CF}"/>
                </a:ext>
              </a:extLst>
            </p:cNvPr>
            <p:cNvSpPr txBox="1"/>
            <p:nvPr userDrawn="1"/>
          </p:nvSpPr>
          <p:spPr>
            <a:xfrm>
              <a:off x="4945240" y="2158623"/>
              <a:ext cx="198720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elegraf UltraBold" pitchFamily="2" charset="77"/>
                </a:rPr>
                <a:t>2200+</a:t>
              </a:r>
            </a:p>
          </p:txBody>
        </p:sp>
        <p:sp>
          <p:nvSpPr>
            <p:cNvPr id="56" name="textruta 55">
              <a:extLst>
                <a:ext uri="{FF2B5EF4-FFF2-40B4-BE49-F238E27FC236}">
                  <a16:creationId xmlns:a16="http://schemas.microsoft.com/office/drawing/2014/main" id="{FD6CBBD6-38D3-6543-9018-B34D1C4E8554}"/>
                </a:ext>
              </a:extLst>
            </p:cNvPr>
            <p:cNvSpPr txBox="1"/>
            <p:nvPr userDrawn="1"/>
          </p:nvSpPr>
          <p:spPr>
            <a:xfrm>
              <a:off x="4945240" y="2575167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 err="1">
                  <a:solidFill>
                    <a:schemeClr val="bg1"/>
                  </a:solidFill>
                  <a:latin typeface="Telegraf" pitchFamily="2" charset="77"/>
                </a:rPr>
                <a:t>Customers</a:t>
              </a:r>
              <a:endParaRPr lang="sv-SE" sz="18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5395799B-38BC-3748-8DDB-019B3235FD11}"/>
              </a:ext>
            </a:extLst>
          </p:cNvPr>
          <p:cNvGrpSpPr/>
          <p:nvPr userDrawn="1"/>
        </p:nvGrpSpPr>
        <p:grpSpPr>
          <a:xfrm>
            <a:off x="4750844" y="5152897"/>
            <a:ext cx="2376000" cy="1728000"/>
            <a:chOff x="4750844" y="5152897"/>
            <a:chExt cx="2376000" cy="1728000"/>
          </a:xfrm>
        </p:grpSpPr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D06358A-4717-D14A-ADDB-92658BD7B473}"/>
                </a:ext>
              </a:extLst>
            </p:cNvPr>
            <p:cNvSpPr/>
            <p:nvPr/>
          </p:nvSpPr>
          <p:spPr>
            <a:xfrm>
              <a:off x="4750844" y="5152897"/>
              <a:ext cx="2376000" cy="172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2E55C701-5FB0-D54B-B373-DBC337A47901}"/>
                </a:ext>
              </a:extLst>
            </p:cNvPr>
            <p:cNvSpPr txBox="1"/>
            <p:nvPr userDrawn="1"/>
          </p:nvSpPr>
          <p:spPr>
            <a:xfrm>
              <a:off x="4945821" y="5643675"/>
              <a:ext cx="198720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elegraf UltraBold" pitchFamily="2" charset="77"/>
                </a:rPr>
                <a:t>46 000 000</a:t>
              </a:r>
            </a:p>
          </p:txBody>
        </p:sp>
        <p:sp>
          <p:nvSpPr>
            <p:cNvPr id="57" name="textruta 56">
              <a:extLst>
                <a:ext uri="{FF2B5EF4-FFF2-40B4-BE49-F238E27FC236}">
                  <a16:creationId xmlns:a16="http://schemas.microsoft.com/office/drawing/2014/main" id="{D7F6C178-D7DF-DC4B-844E-53D045CE54A3}"/>
                </a:ext>
              </a:extLst>
            </p:cNvPr>
            <p:cNvSpPr txBox="1"/>
            <p:nvPr userDrawn="1"/>
          </p:nvSpPr>
          <p:spPr>
            <a:xfrm>
              <a:off x="4945240" y="6099026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>
                  <a:solidFill>
                    <a:schemeClr val="bg1"/>
                  </a:solidFill>
                  <a:latin typeface="Telegraf" pitchFamily="2" charset="77"/>
                </a:rPr>
                <a:t>Page </a:t>
              </a:r>
              <a:r>
                <a:rPr lang="sv-SE" sz="1800" b="0" i="0" err="1">
                  <a:solidFill>
                    <a:schemeClr val="bg1"/>
                  </a:solidFill>
                  <a:latin typeface="Telegraf" pitchFamily="2" charset="77"/>
                </a:rPr>
                <a:t>views</a:t>
              </a:r>
              <a:endParaRPr lang="sv-SE" sz="18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7632E61-AD8B-E34B-9FD3-A8A80B23470E}"/>
              </a:ext>
            </a:extLst>
          </p:cNvPr>
          <p:cNvGrpSpPr/>
          <p:nvPr userDrawn="1"/>
        </p:nvGrpSpPr>
        <p:grpSpPr>
          <a:xfrm>
            <a:off x="7125691" y="3427410"/>
            <a:ext cx="2486437" cy="1725487"/>
            <a:chOff x="7125691" y="3427410"/>
            <a:chExt cx="2486437" cy="1725487"/>
          </a:xfrm>
        </p:grpSpPr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70DE7E71-0D64-804C-A88B-FC7A95A9B0C6}"/>
                </a:ext>
              </a:extLst>
            </p:cNvPr>
            <p:cNvSpPr/>
            <p:nvPr/>
          </p:nvSpPr>
          <p:spPr>
            <a:xfrm>
              <a:off x="7125691" y="3427410"/>
              <a:ext cx="2486437" cy="172548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368881E8-F727-412F-BE7D-4A20ABB1AD79}"/>
                </a:ext>
              </a:extLst>
            </p:cNvPr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3617535301"/>
                </p:ext>
              </p:extLst>
            </p:nvPr>
          </p:nvGraphicFramePr>
          <p:xfrm>
            <a:off x="7294017" y="3431852"/>
            <a:ext cx="2150513" cy="14336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96D1E287-33D0-D342-9846-0C862963F715}"/>
                </a:ext>
              </a:extLst>
            </p:cNvPr>
            <p:cNvSpPr txBox="1"/>
            <p:nvPr userDrawn="1"/>
          </p:nvSpPr>
          <p:spPr>
            <a:xfrm>
              <a:off x="7374727" y="3964024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1" i="0">
                  <a:solidFill>
                    <a:schemeClr val="bg1"/>
                  </a:solidFill>
                  <a:latin typeface="Telegraf UltraBold" pitchFamily="2" charset="77"/>
                </a:rPr>
                <a:t>96 %</a:t>
              </a:r>
            </a:p>
          </p:txBody>
        </p:sp>
        <p:sp>
          <p:nvSpPr>
            <p:cNvPr id="58" name="textruta 57">
              <a:extLst>
                <a:ext uri="{FF2B5EF4-FFF2-40B4-BE49-F238E27FC236}">
                  <a16:creationId xmlns:a16="http://schemas.microsoft.com/office/drawing/2014/main" id="{E8C1CA01-827C-184B-B331-BAAFF8DD3BF3}"/>
                </a:ext>
              </a:extLst>
            </p:cNvPr>
            <p:cNvSpPr txBox="1"/>
            <p:nvPr userDrawn="1"/>
          </p:nvSpPr>
          <p:spPr>
            <a:xfrm>
              <a:off x="7331745" y="4764414"/>
              <a:ext cx="20731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400" b="0" i="0" err="1">
                  <a:solidFill>
                    <a:schemeClr val="bg1"/>
                  </a:solidFill>
                  <a:latin typeface="Telegraf" pitchFamily="2" charset="77"/>
                </a:rPr>
                <a:t>Customer</a:t>
              </a:r>
              <a:r>
                <a:rPr lang="sv-SE" sz="1400" b="0" i="0">
                  <a:solidFill>
                    <a:schemeClr val="bg1"/>
                  </a:solidFill>
                  <a:latin typeface="Telegraf" pitchFamily="2" charset="77"/>
                </a:rPr>
                <a:t> </a:t>
              </a:r>
              <a:r>
                <a:rPr lang="sv-SE" sz="1400" b="0" i="0" err="1">
                  <a:solidFill>
                    <a:schemeClr val="bg1"/>
                  </a:solidFill>
                  <a:latin typeface="Telegraf" pitchFamily="2" charset="77"/>
                </a:rPr>
                <a:t>satisfaction</a:t>
              </a:r>
              <a:endParaRPr lang="sv-SE" sz="14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C078719B-6AE2-CA4B-8521-2EE185F30869}"/>
              </a:ext>
            </a:extLst>
          </p:cNvPr>
          <p:cNvGrpSpPr/>
          <p:nvPr userDrawn="1"/>
        </p:nvGrpSpPr>
        <p:grpSpPr>
          <a:xfrm>
            <a:off x="2378310" y="5148186"/>
            <a:ext cx="2375999" cy="1728001"/>
            <a:chOff x="2378310" y="5148186"/>
            <a:chExt cx="2375999" cy="1728001"/>
          </a:xfrm>
        </p:grpSpPr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2E15B418-4280-D948-B823-52B965FCE7C5}"/>
                </a:ext>
              </a:extLst>
            </p:cNvPr>
            <p:cNvSpPr/>
            <p:nvPr/>
          </p:nvSpPr>
          <p:spPr>
            <a:xfrm>
              <a:off x="2378310" y="5148186"/>
              <a:ext cx="2375999" cy="17280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accent2"/>
                </a:solidFill>
              </a:endParaRPr>
            </a:p>
          </p:txBody>
        </p:sp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2AC8F825-F940-4CA9-AD2C-678040BC03F9}"/>
                </a:ext>
              </a:extLst>
            </p:cNvPr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1002545104"/>
                </p:ext>
              </p:extLst>
            </p:nvPr>
          </p:nvGraphicFramePr>
          <p:xfrm>
            <a:off x="2491053" y="5181178"/>
            <a:ext cx="2150513" cy="14336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1" name="textruta 50">
              <a:extLst>
                <a:ext uri="{FF2B5EF4-FFF2-40B4-BE49-F238E27FC236}">
                  <a16:creationId xmlns:a16="http://schemas.microsoft.com/office/drawing/2014/main" id="{92AB3C79-1A2C-D944-A50C-B7C7574D7197}"/>
                </a:ext>
              </a:extLst>
            </p:cNvPr>
            <p:cNvSpPr txBox="1"/>
            <p:nvPr userDrawn="1"/>
          </p:nvSpPr>
          <p:spPr>
            <a:xfrm>
              <a:off x="2572705" y="5713349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1" i="0">
                  <a:solidFill>
                    <a:schemeClr val="tx1"/>
                  </a:solidFill>
                  <a:latin typeface="Telegraf UltraBold" pitchFamily="2" charset="77"/>
                </a:rPr>
                <a:t>97 %</a:t>
              </a:r>
            </a:p>
          </p:txBody>
        </p:sp>
        <p:sp>
          <p:nvSpPr>
            <p:cNvPr id="59" name="textruta 58">
              <a:extLst>
                <a:ext uri="{FF2B5EF4-FFF2-40B4-BE49-F238E27FC236}">
                  <a16:creationId xmlns:a16="http://schemas.microsoft.com/office/drawing/2014/main" id="{0EB097F6-F480-4B47-8A4F-0B1566EA709C}"/>
                </a:ext>
              </a:extLst>
            </p:cNvPr>
            <p:cNvSpPr txBox="1"/>
            <p:nvPr userDrawn="1"/>
          </p:nvSpPr>
          <p:spPr>
            <a:xfrm>
              <a:off x="2681562" y="6490036"/>
              <a:ext cx="176949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400" b="0" i="0" err="1">
                  <a:solidFill>
                    <a:schemeClr val="accent5">
                      <a:lumMod val="10000"/>
                    </a:schemeClr>
                  </a:solidFill>
                  <a:latin typeface="Telegraf" pitchFamily="2" charset="77"/>
                </a:rPr>
                <a:t>Customer</a:t>
              </a:r>
              <a:r>
                <a:rPr lang="sv-SE" sz="1400" b="0" i="0">
                  <a:solidFill>
                    <a:schemeClr val="accent5">
                      <a:lumMod val="10000"/>
                    </a:schemeClr>
                  </a:solidFill>
                  <a:latin typeface="Telegraf" pitchFamily="2" charset="77"/>
                </a:rPr>
                <a:t> </a:t>
              </a:r>
              <a:r>
                <a:rPr lang="sv-SE" sz="1400" b="0" i="0" err="1">
                  <a:solidFill>
                    <a:schemeClr val="accent5">
                      <a:lumMod val="10000"/>
                    </a:schemeClr>
                  </a:solidFill>
                  <a:latin typeface="Telegraf" pitchFamily="2" charset="77"/>
                </a:rPr>
                <a:t>Loyalty</a:t>
              </a:r>
              <a:endParaRPr lang="sv-SE" sz="1400" b="0" i="0">
                <a:solidFill>
                  <a:schemeClr val="accent5">
                    <a:lumMod val="10000"/>
                  </a:schemeClr>
                </a:solidFill>
                <a:latin typeface="Telegraf" pitchFamily="2" charset="77"/>
              </a:endParaRPr>
            </a:p>
          </p:txBody>
        </p: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AC595533-0DDF-804F-B34E-F38113A8AED1}"/>
              </a:ext>
            </a:extLst>
          </p:cNvPr>
          <p:cNvGrpSpPr/>
          <p:nvPr userDrawn="1"/>
        </p:nvGrpSpPr>
        <p:grpSpPr>
          <a:xfrm>
            <a:off x="4750844" y="3418613"/>
            <a:ext cx="2376000" cy="1728000"/>
            <a:chOff x="4750844" y="3425488"/>
            <a:chExt cx="2376000" cy="1728000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F0BC25B0-44A8-2C41-B67A-882C428FDAF5}"/>
                </a:ext>
              </a:extLst>
            </p:cNvPr>
            <p:cNvSpPr/>
            <p:nvPr/>
          </p:nvSpPr>
          <p:spPr>
            <a:xfrm>
              <a:off x="4750844" y="3425488"/>
              <a:ext cx="2376000" cy="172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9B869A53-0644-0B42-B0BB-B7F18F26817E}"/>
                </a:ext>
              </a:extLst>
            </p:cNvPr>
            <p:cNvSpPr txBox="1"/>
            <p:nvPr userDrawn="1"/>
          </p:nvSpPr>
          <p:spPr>
            <a:xfrm>
              <a:off x="4945821" y="3843154"/>
              <a:ext cx="198720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accent4">
                      <a:lumMod val="75000"/>
                    </a:schemeClr>
                  </a:solidFill>
                  <a:latin typeface="Telegraf UltraBold" pitchFamily="2" charset="77"/>
                </a:rPr>
                <a:t>7 500 000</a:t>
              </a:r>
            </a:p>
          </p:txBody>
        </p:sp>
        <p:sp>
          <p:nvSpPr>
            <p:cNvPr id="60" name="textruta 59">
              <a:extLst>
                <a:ext uri="{FF2B5EF4-FFF2-40B4-BE49-F238E27FC236}">
                  <a16:creationId xmlns:a16="http://schemas.microsoft.com/office/drawing/2014/main" id="{1DB1C0DD-2138-4942-B417-7AE74916D719}"/>
                </a:ext>
              </a:extLst>
            </p:cNvPr>
            <p:cNvSpPr txBox="1"/>
            <p:nvPr userDrawn="1"/>
          </p:nvSpPr>
          <p:spPr>
            <a:xfrm>
              <a:off x="5054097" y="4301421"/>
              <a:ext cx="176949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 err="1">
                  <a:solidFill>
                    <a:schemeClr val="accent2">
                      <a:lumMod val="10000"/>
                    </a:schemeClr>
                  </a:solidFill>
                  <a:latin typeface="Telegraf" pitchFamily="2" charset="77"/>
                </a:rPr>
                <a:t>Candidates</a:t>
              </a:r>
              <a:endParaRPr lang="sv-SE" sz="1800" b="0" i="0">
                <a:solidFill>
                  <a:schemeClr val="accent2">
                    <a:lumMod val="10000"/>
                  </a:schemeClr>
                </a:solidFill>
                <a:latin typeface="Telegraf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71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sv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539B15A-A794-1D49-BD21-6929C356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492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31DC66-1FF6-9A4A-9DAD-E97AB8373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900" y="1675463"/>
            <a:ext cx="11492200" cy="4072194"/>
          </a:xfrm>
          <a:prstGeom prst="rect">
            <a:avLst/>
          </a:prstGeom>
        </p:spPr>
        <p:txBody>
          <a:bodyPr vert="horz" lIns="72000" tIns="45720" rIns="7200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16DB2A-E54B-1A46-A04A-6EA9729EA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900" y="62362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Telegraf" pitchFamily="2" charset="77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AF85883-17B7-E44C-B10A-B6580D3E2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8900" y="62362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Telegraf" pitchFamily="2" charset="77"/>
              </a:defRPr>
            </a:lvl1pPr>
          </a:lstStyle>
          <a:p>
            <a:fld id="{45CF5A6C-365E-094E-A59C-13EB2ACCE2A9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266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724" r:id="rId9"/>
    <p:sldLayoutId id="2147483699" r:id="rId10"/>
    <p:sldLayoutId id="2147483725" r:id="rId11"/>
    <p:sldLayoutId id="2147483700" r:id="rId12"/>
    <p:sldLayoutId id="2147483701" r:id="rId13"/>
    <p:sldLayoutId id="2147483702" r:id="rId14"/>
    <p:sldLayoutId id="2147483726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  <p:sldLayoutId id="2147483721" r:id="rId34"/>
    <p:sldLayoutId id="2147483722" r:id="rId35"/>
    <p:sldLayoutId id="2147483723" r:id="rId3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151517"/>
          </a:solidFill>
          <a:latin typeface="Telegraf" pitchFamily="2" charset="77"/>
          <a:ea typeface="+mj-ea"/>
          <a:cs typeface="Telugu MN" pitchFamily="2" charset="0"/>
        </a:defRPr>
      </a:lvl1pPr>
    </p:titleStyle>
    <p:bodyStyle>
      <a:lvl1pPr marL="447675" indent="-447675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2800" kern="1200">
          <a:solidFill>
            <a:srgbClr val="151517"/>
          </a:solidFill>
          <a:latin typeface="Telegraf" pitchFamily="2" charset="77"/>
          <a:ea typeface="+mn-ea"/>
          <a:cs typeface="+mn-cs"/>
        </a:defRPr>
      </a:lvl1pPr>
      <a:lvl2pPr marL="895350" indent="-4476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2400" kern="1200">
          <a:solidFill>
            <a:srgbClr val="151517"/>
          </a:solidFill>
          <a:latin typeface="Telegraf" pitchFamily="2" charset="77"/>
          <a:ea typeface="+mn-ea"/>
          <a:cs typeface="+mn-cs"/>
        </a:defRPr>
      </a:lvl2pPr>
      <a:lvl3pPr marL="125730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2000" kern="1200">
          <a:solidFill>
            <a:srgbClr val="151517"/>
          </a:solidFill>
          <a:latin typeface="Telegraf" pitchFamily="2" charset="77"/>
          <a:ea typeface="+mn-ea"/>
          <a:cs typeface="+mn-cs"/>
        </a:defRPr>
      </a:lvl3pPr>
      <a:lvl4pPr marL="1704975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1800" kern="1200">
          <a:solidFill>
            <a:srgbClr val="151517"/>
          </a:solidFill>
          <a:latin typeface="Telegraf" pitchFamily="2" charset="77"/>
          <a:ea typeface="+mn-ea"/>
          <a:cs typeface="+mn-cs"/>
        </a:defRPr>
      </a:lvl4pPr>
      <a:lvl5pPr marL="21526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1800" kern="1200">
          <a:solidFill>
            <a:srgbClr val="151517"/>
          </a:solidFill>
          <a:latin typeface="Telegraf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1.jpg"/><Relationship Id="rId7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3EFD6681-D924-574B-8EBF-15BEEA9B3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2326" y="3064323"/>
            <a:ext cx="3755016" cy="1370073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36B867D8-CD09-4CBF-9180-031F968780E7}"/>
              </a:ext>
            </a:extLst>
          </p:cNvPr>
          <p:cNvSpPr txBox="1"/>
          <p:nvPr/>
        </p:nvSpPr>
        <p:spPr>
          <a:xfrm>
            <a:off x="1273996" y="915500"/>
            <a:ext cx="9811820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6000" dirty="0" err="1">
                <a:solidFill>
                  <a:schemeClr val="bg1"/>
                </a:solidFill>
                <a:latin typeface="Telegraf" panose="00000500000000000000" pitchFamily="2" charset="0"/>
              </a:rPr>
              <a:t>Anbefalinger</a:t>
            </a:r>
            <a:r>
              <a:rPr lang="sv-SE" sz="6000" b="0" i="0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sz="6000" b="0" i="0" dirty="0" err="1">
                <a:solidFill>
                  <a:schemeClr val="bg1"/>
                </a:solidFill>
                <a:latin typeface="Telegraf" panose="00000500000000000000" pitchFamily="2" charset="0"/>
              </a:rPr>
              <a:t>til</a:t>
            </a:r>
            <a:r>
              <a:rPr lang="sv-SE" sz="6000" b="0" i="0" dirty="0">
                <a:solidFill>
                  <a:schemeClr val="bg1"/>
                </a:solidFill>
                <a:latin typeface="Telegraf" panose="00000500000000000000" pitchFamily="2" charset="0"/>
              </a:rPr>
              <a:t> HR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3200" dirty="0" err="1">
                <a:solidFill>
                  <a:schemeClr val="bg1"/>
                </a:solidFill>
                <a:latin typeface="Telegraf UltraLight" pitchFamily="2" charset="77"/>
              </a:rPr>
              <a:t>Arbejd</a:t>
            </a:r>
            <a:r>
              <a:rPr lang="sv-SE" sz="3200" dirty="0">
                <a:solidFill>
                  <a:schemeClr val="bg1"/>
                </a:solidFill>
                <a:latin typeface="Telegraf UltraLight" pitchFamily="2" charset="77"/>
              </a:rPr>
              <a:t> med </a:t>
            </a:r>
            <a:r>
              <a:rPr lang="sv-SE" sz="3200" dirty="0" err="1">
                <a:solidFill>
                  <a:schemeClr val="bg1"/>
                </a:solidFill>
                <a:latin typeface="Telegraf UltraLight" pitchFamily="2" charset="77"/>
              </a:rPr>
              <a:t>Weekli</a:t>
            </a:r>
            <a:r>
              <a:rPr lang="sv-SE" sz="3200" dirty="0">
                <a:solidFill>
                  <a:schemeClr val="bg1"/>
                </a:solidFill>
                <a:latin typeface="Telegraf UltraLight" pitchFamily="2" charset="77"/>
              </a:rPr>
              <a:t> i </a:t>
            </a:r>
            <a:r>
              <a:rPr lang="sv-SE" sz="3200" dirty="0" err="1">
                <a:solidFill>
                  <a:schemeClr val="bg1"/>
                </a:solidFill>
                <a:latin typeface="Telegraf UltraLight" pitchFamily="2" charset="77"/>
              </a:rPr>
              <a:t>jeres</a:t>
            </a:r>
            <a:r>
              <a:rPr lang="sv-SE" sz="3200" dirty="0">
                <a:solidFill>
                  <a:schemeClr val="bg1"/>
                </a:solidFill>
                <a:latin typeface="Telegraf UltraLight" pitchFamily="2" charset="77"/>
              </a:rPr>
              <a:t> organisation</a:t>
            </a:r>
            <a:endParaRPr lang="sv-SE" sz="3200" b="0" i="0" dirty="0">
              <a:solidFill>
                <a:schemeClr val="bg1"/>
              </a:solidFill>
              <a:latin typeface="Telegraf UltraLight" pitchFamily="2" charset="77"/>
            </a:endParaRPr>
          </a:p>
        </p:txBody>
      </p:sp>
      <p:pic>
        <p:nvPicPr>
          <p:cNvPr id="6" name="Bildobjekt 5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2AA4E4B-B66B-49C5-B0DF-5DCA2F7D21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554" y="-73530"/>
            <a:ext cx="8701760" cy="601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4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F2201F8-28B8-2C45-AA57-82C775ACA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84"/>
            <a:ext cx="12192000" cy="6858000"/>
          </a:xfrm>
          <a:prstGeom prst="rect">
            <a:avLst/>
          </a:prstGeom>
        </p:spPr>
      </p:pic>
      <p:pic>
        <p:nvPicPr>
          <p:cNvPr id="24" name="Bildobjekt 23" descr="En bild som visar text, person, bärbar dator, inomhus&#10;&#10;Automatiskt genererad beskrivning">
            <a:extLst>
              <a:ext uri="{FF2B5EF4-FFF2-40B4-BE49-F238E27FC236}">
                <a16:creationId xmlns:a16="http://schemas.microsoft.com/office/drawing/2014/main" id="{CF178C16-638B-6640-BC89-8823B5084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915" y="0"/>
            <a:ext cx="9301085" cy="68580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F89BEA95-F520-C442-BF7A-CAE4F8F199D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3000"/>
          </a:blip>
          <a:stretch>
            <a:fillRect/>
          </a:stretch>
        </p:blipFill>
        <p:spPr>
          <a:xfrm rot="18900000">
            <a:off x="1350518" y="4136159"/>
            <a:ext cx="4171430" cy="3706427"/>
          </a:xfrm>
          <a:prstGeom prst="rect">
            <a:avLst/>
          </a:prstGeom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3EFD6681-D924-574B-8EBF-15BEEA9B3D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72506" y="5899102"/>
            <a:ext cx="1879600" cy="685800"/>
          </a:xfrm>
          <a:prstGeom prst="rect">
            <a:avLst/>
          </a:prstGeom>
        </p:spPr>
      </p:pic>
      <p:sp>
        <p:nvSpPr>
          <p:cNvPr id="9" name="Underrubrik 5">
            <a:extLst>
              <a:ext uri="{FF2B5EF4-FFF2-40B4-BE49-F238E27FC236}">
                <a16:creationId xmlns:a16="http://schemas.microsoft.com/office/drawing/2014/main" id="{79FDEBD7-3661-3546-ADA1-25C71DA71C9E}"/>
              </a:ext>
            </a:extLst>
          </p:cNvPr>
          <p:cNvSpPr txBox="1">
            <a:spLocks/>
          </p:cNvSpPr>
          <p:nvPr/>
        </p:nvSpPr>
        <p:spPr>
          <a:xfrm>
            <a:off x="563794" y="1676112"/>
            <a:ext cx="5657683" cy="26776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447675" indent="-4476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2800" kern="1200">
                <a:solidFill>
                  <a:srgbClr val="151517"/>
                </a:solidFill>
                <a:latin typeface="Telegraf" pitchFamily="2" charset="77"/>
                <a:ea typeface="+mn-ea"/>
                <a:cs typeface="+mn-cs"/>
              </a:defRPr>
            </a:lvl1pPr>
            <a:lvl2pPr marL="895350" indent="-447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2400" kern="1200">
                <a:solidFill>
                  <a:srgbClr val="151517"/>
                </a:solidFill>
                <a:latin typeface="Telegraf" pitchFamily="2" charset="77"/>
                <a:ea typeface="+mn-ea"/>
                <a:cs typeface="+mn-cs"/>
              </a:defRPr>
            </a:lvl2pPr>
            <a:lvl3pPr marL="125730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2000" kern="1200">
                <a:solidFill>
                  <a:srgbClr val="151517"/>
                </a:solidFill>
                <a:latin typeface="Telegraf" pitchFamily="2" charset="77"/>
                <a:ea typeface="+mn-ea"/>
                <a:cs typeface="+mn-cs"/>
              </a:defRPr>
            </a:lvl3pPr>
            <a:lvl4pPr marL="1704975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151517"/>
                </a:solidFill>
                <a:latin typeface="Telegraf" pitchFamily="2" charset="77"/>
                <a:ea typeface="+mn-ea"/>
                <a:cs typeface="+mn-cs"/>
              </a:defRPr>
            </a:lvl4pPr>
            <a:lvl5pPr marL="21526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151517"/>
                </a:solidFill>
                <a:latin typeface="Telegraf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2400" dirty="0">
                <a:solidFill>
                  <a:schemeClr val="bg1"/>
                </a:solidFill>
              </a:rPr>
              <a:t>For at </a:t>
            </a:r>
            <a:r>
              <a:rPr lang="sv-SE" sz="2400" dirty="0" err="1">
                <a:solidFill>
                  <a:schemeClr val="bg1"/>
                </a:solidFill>
              </a:rPr>
              <a:t>fastholde</a:t>
            </a:r>
            <a:r>
              <a:rPr lang="sv-SE" sz="2400" dirty="0">
                <a:solidFill>
                  <a:schemeClr val="bg1"/>
                </a:solidFill>
              </a:rPr>
              <a:t> en </a:t>
            </a:r>
            <a:r>
              <a:rPr lang="sv-SE" sz="2400" dirty="0" err="1">
                <a:solidFill>
                  <a:schemeClr val="bg1"/>
                </a:solidFill>
              </a:rPr>
              <a:t>høj</a:t>
            </a:r>
            <a:r>
              <a:rPr lang="sv-SE" sz="2400" dirty="0">
                <a:solidFill>
                  <a:schemeClr val="bg1"/>
                </a:solidFill>
              </a:rPr>
              <a:t> svarsfrekvens </a:t>
            </a:r>
            <a:r>
              <a:rPr lang="sv-SE" sz="2400" dirty="0" err="1">
                <a:solidFill>
                  <a:schemeClr val="bg1"/>
                </a:solidFill>
              </a:rPr>
              <a:t>og</a:t>
            </a:r>
            <a:r>
              <a:rPr lang="sv-SE" sz="2400" dirty="0">
                <a:solidFill>
                  <a:schemeClr val="bg1"/>
                </a:solidFill>
              </a:rPr>
              <a:t> et </a:t>
            </a:r>
            <a:r>
              <a:rPr lang="sv-SE" sz="2400" dirty="0" err="1">
                <a:solidFill>
                  <a:schemeClr val="bg1"/>
                </a:solidFill>
              </a:rPr>
              <a:t>højt</a:t>
            </a:r>
            <a:r>
              <a:rPr lang="sv-SE" sz="2400" dirty="0">
                <a:solidFill>
                  <a:schemeClr val="bg1"/>
                </a:solidFill>
              </a:rPr>
              <a:t> </a:t>
            </a:r>
            <a:r>
              <a:rPr lang="sv-SE" sz="2400" dirty="0" err="1">
                <a:solidFill>
                  <a:schemeClr val="bg1"/>
                </a:solidFill>
              </a:rPr>
              <a:t>engagement</a:t>
            </a:r>
            <a:r>
              <a:rPr lang="sv-SE" sz="2400" dirty="0">
                <a:solidFill>
                  <a:schemeClr val="bg1"/>
                </a:solidFill>
              </a:rPr>
              <a:t> </a:t>
            </a:r>
            <a:r>
              <a:rPr lang="sv-SE" sz="2400" dirty="0" err="1">
                <a:solidFill>
                  <a:schemeClr val="bg1"/>
                </a:solidFill>
              </a:rPr>
              <a:t>fra</a:t>
            </a:r>
            <a:r>
              <a:rPr lang="sv-SE" sz="2400" dirty="0">
                <a:solidFill>
                  <a:schemeClr val="bg1"/>
                </a:solidFill>
              </a:rPr>
              <a:t> organisationen, </a:t>
            </a:r>
            <a:r>
              <a:rPr lang="sv-SE" sz="2400" dirty="0" err="1">
                <a:solidFill>
                  <a:schemeClr val="bg1"/>
                </a:solidFill>
              </a:rPr>
              <a:t>bør</a:t>
            </a:r>
            <a:r>
              <a:rPr lang="sv-SE" sz="2400" dirty="0">
                <a:solidFill>
                  <a:schemeClr val="bg1"/>
                </a:solidFill>
              </a:rPr>
              <a:t> I som HR </a:t>
            </a:r>
            <a:r>
              <a:rPr lang="sv-SE" sz="2400" dirty="0" err="1">
                <a:solidFill>
                  <a:schemeClr val="bg1"/>
                </a:solidFill>
              </a:rPr>
              <a:t>sætte</a:t>
            </a:r>
            <a:r>
              <a:rPr lang="sv-SE" sz="2400" dirty="0">
                <a:solidFill>
                  <a:schemeClr val="bg1"/>
                </a:solidFill>
              </a:rPr>
              <a:t> retningslinjer </a:t>
            </a:r>
            <a:r>
              <a:rPr lang="sv-SE" sz="2400" dirty="0" err="1">
                <a:solidFill>
                  <a:schemeClr val="bg1"/>
                </a:solidFill>
              </a:rPr>
              <a:t>og</a:t>
            </a:r>
            <a:r>
              <a:rPr lang="sv-SE" sz="2400" dirty="0">
                <a:solidFill>
                  <a:schemeClr val="bg1"/>
                </a:solidFill>
              </a:rPr>
              <a:t> rutiner for </a:t>
            </a:r>
            <a:r>
              <a:rPr lang="sv-SE" sz="2400" dirty="0" err="1">
                <a:solidFill>
                  <a:schemeClr val="bg1"/>
                </a:solidFill>
              </a:rPr>
              <a:t>hvordan</a:t>
            </a:r>
            <a:r>
              <a:rPr lang="sv-SE" sz="2400" dirty="0">
                <a:solidFill>
                  <a:schemeClr val="bg1"/>
                </a:solidFill>
              </a:rPr>
              <a:t>, I </a:t>
            </a:r>
            <a:r>
              <a:rPr lang="sv-SE" sz="2400" dirty="0" err="1">
                <a:solidFill>
                  <a:schemeClr val="bg1"/>
                </a:solidFill>
              </a:rPr>
              <a:t>arbejder</a:t>
            </a:r>
            <a:r>
              <a:rPr lang="sv-SE" sz="2400" dirty="0">
                <a:solidFill>
                  <a:schemeClr val="bg1"/>
                </a:solidFill>
              </a:rPr>
              <a:t> med </a:t>
            </a:r>
            <a:r>
              <a:rPr lang="sv-SE" sz="2400" dirty="0" err="1">
                <a:solidFill>
                  <a:schemeClr val="bg1"/>
                </a:solidFill>
              </a:rPr>
              <a:t>Weekli</a:t>
            </a:r>
            <a:r>
              <a:rPr lang="sv-SE" sz="2400" dirty="0">
                <a:solidFill>
                  <a:schemeClr val="bg1"/>
                </a:solidFill>
              </a:rPr>
              <a:t> internt. Denne guide får </a:t>
            </a:r>
            <a:r>
              <a:rPr lang="sv-SE" sz="2400" dirty="0" err="1">
                <a:solidFill>
                  <a:schemeClr val="bg1"/>
                </a:solidFill>
              </a:rPr>
              <a:t>igennem</a:t>
            </a:r>
            <a:r>
              <a:rPr lang="sv-SE" sz="2400" dirty="0">
                <a:solidFill>
                  <a:schemeClr val="bg1"/>
                </a:solidFill>
              </a:rPr>
              <a:t> 5 </a:t>
            </a:r>
            <a:r>
              <a:rPr lang="sv-SE" sz="2400" dirty="0" err="1">
                <a:solidFill>
                  <a:schemeClr val="bg1"/>
                </a:solidFill>
              </a:rPr>
              <a:t>skridt</a:t>
            </a:r>
            <a:r>
              <a:rPr lang="sv-SE" sz="2400" dirty="0">
                <a:solidFill>
                  <a:schemeClr val="bg1"/>
                </a:solidFill>
              </a:rPr>
              <a:t> </a:t>
            </a:r>
            <a:r>
              <a:rPr lang="sv-SE" sz="2400" dirty="0" err="1">
                <a:solidFill>
                  <a:schemeClr val="bg1"/>
                </a:solidFill>
              </a:rPr>
              <a:t>til</a:t>
            </a:r>
            <a:r>
              <a:rPr lang="sv-SE" sz="2400" dirty="0">
                <a:solidFill>
                  <a:schemeClr val="bg1"/>
                </a:solidFill>
              </a:rPr>
              <a:t> en optimale </a:t>
            </a:r>
            <a:r>
              <a:rPr lang="sv-SE" sz="2400" dirty="0" err="1">
                <a:solidFill>
                  <a:schemeClr val="bg1"/>
                </a:solidFill>
              </a:rPr>
              <a:t>onboarding</a:t>
            </a:r>
            <a:r>
              <a:rPr lang="sv-SE" sz="2400" dirty="0">
                <a:solidFill>
                  <a:schemeClr val="bg1"/>
                </a:solidFill>
              </a:rPr>
              <a:t> </a:t>
            </a:r>
            <a:r>
              <a:rPr lang="sv-SE" sz="2400" dirty="0" err="1">
                <a:solidFill>
                  <a:schemeClr val="bg1"/>
                </a:solidFill>
              </a:rPr>
              <a:t>af</a:t>
            </a:r>
            <a:r>
              <a:rPr lang="sv-SE" sz="2400" dirty="0">
                <a:solidFill>
                  <a:schemeClr val="bg1"/>
                </a:solidFill>
              </a:rPr>
              <a:t> </a:t>
            </a:r>
            <a:r>
              <a:rPr lang="sv-SE" sz="2400" dirty="0" err="1">
                <a:solidFill>
                  <a:schemeClr val="bg1"/>
                </a:solidFill>
              </a:rPr>
              <a:t>Weekli</a:t>
            </a:r>
            <a:r>
              <a:rPr lang="sv-SE" sz="2400" dirty="0">
                <a:solidFill>
                  <a:schemeClr val="bg1"/>
                </a:solidFill>
              </a:rPr>
              <a:t>.</a:t>
            </a:r>
            <a:endParaRPr lang="sv-SE" sz="2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53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24A2EB9C-6C81-4DDE-A637-0B8FDBCDE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95" y="191247"/>
            <a:ext cx="11547933" cy="1702423"/>
          </a:xfrm>
        </p:spPr>
        <p:txBody>
          <a:bodyPr/>
          <a:lstStyle/>
          <a:p>
            <a:r>
              <a:rPr lang="sv-SE" sz="4400" dirty="0"/>
              <a:t>5 trin </a:t>
            </a:r>
            <a:r>
              <a:rPr lang="sv-SE" sz="4400" dirty="0" err="1"/>
              <a:t>til</a:t>
            </a:r>
            <a:r>
              <a:rPr lang="sv-SE" sz="4400" dirty="0"/>
              <a:t> den optimale </a:t>
            </a:r>
            <a:r>
              <a:rPr lang="sv-SE" sz="4400" dirty="0" err="1"/>
              <a:t>onboarding</a:t>
            </a:r>
            <a:endParaRPr lang="sv-SE" sz="4400" dirty="0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708CD17F-DE3F-4FCD-ACF7-33AEB30DE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26" y="2157094"/>
            <a:ext cx="517806" cy="517806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4E0607A0-D151-409C-BAA6-D06EE5DAD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72" y="3429000"/>
            <a:ext cx="517806" cy="517806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20D1A0C5-1C24-4841-97C9-986161A85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26" y="4628976"/>
            <a:ext cx="517806" cy="517806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745F03A9-5150-4EC6-9FF7-3F5F9224F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213" y="3377707"/>
            <a:ext cx="517806" cy="517806"/>
          </a:xfrm>
          <a:prstGeom prst="rect">
            <a:avLst/>
          </a:prstGeom>
        </p:spPr>
      </p:pic>
      <p:sp>
        <p:nvSpPr>
          <p:cNvPr id="44" name="Rektangel 43">
            <a:extLst>
              <a:ext uri="{FF2B5EF4-FFF2-40B4-BE49-F238E27FC236}">
                <a16:creationId xmlns:a16="http://schemas.microsoft.com/office/drawing/2014/main" id="{0AA50B98-7C8C-477E-BCBD-108D6007F5E9}"/>
              </a:ext>
            </a:extLst>
          </p:cNvPr>
          <p:cNvSpPr/>
          <p:nvPr/>
        </p:nvSpPr>
        <p:spPr>
          <a:xfrm>
            <a:off x="988158" y="2217235"/>
            <a:ext cx="4506952" cy="665767"/>
          </a:xfrm>
          <a:prstGeom prst="rect">
            <a:avLst/>
          </a:prstGeom>
          <a:solidFill>
            <a:srgbClr val="41405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A2CD2B7A-AC95-4B87-B61B-252A02D67B80}"/>
              </a:ext>
            </a:extLst>
          </p:cNvPr>
          <p:cNvSpPr txBox="1"/>
          <p:nvPr/>
        </p:nvSpPr>
        <p:spPr>
          <a:xfrm>
            <a:off x="1100870" y="2272712"/>
            <a:ext cx="4398078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Fordel</a:t>
            </a:r>
            <a:r>
              <a:rPr lang="sv-S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 ansvaret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0581CAB1-E844-4F6E-A38C-10D97A98574D}"/>
              </a:ext>
            </a:extLst>
          </p:cNvPr>
          <p:cNvSpPr/>
          <p:nvPr/>
        </p:nvSpPr>
        <p:spPr>
          <a:xfrm>
            <a:off x="993570" y="3354399"/>
            <a:ext cx="4497474" cy="665767"/>
          </a:xfrm>
          <a:prstGeom prst="rect">
            <a:avLst/>
          </a:prstGeom>
          <a:solidFill>
            <a:srgbClr val="41405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E851176F-6D30-4B16-911B-F69B8AB1934F}"/>
              </a:ext>
            </a:extLst>
          </p:cNvPr>
          <p:cNvSpPr txBox="1"/>
          <p:nvPr/>
        </p:nvSpPr>
        <p:spPr>
          <a:xfrm>
            <a:off x="1106281" y="3409876"/>
            <a:ext cx="4388829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Lav retningslinjer </a:t>
            </a:r>
            <a:r>
              <a:rPr lang="sv-SE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og</a:t>
            </a:r>
            <a:r>
              <a:rPr lang="sv-S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 rutiner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38856CCD-9ACC-46A1-A34F-F0E2318E7ABB}"/>
              </a:ext>
            </a:extLst>
          </p:cNvPr>
          <p:cNvSpPr/>
          <p:nvPr/>
        </p:nvSpPr>
        <p:spPr>
          <a:xfrm>
            <a:off x="988159" y="4471423"/>
            <a:ext cx="4498852" cy="665767"/>
          </a:xfrm>
          <a:prstGeom prst="rect">
            <a:avLst/>
          </a:prstGeom>
          <a:solidFill>
            <a:srgbClr val="41405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5DB1D28C-0159-403D-AE3A-68A89E153FDF}"/>
              </a:ext>
            </a:extLst>
          </p:cNvPr>
          <p:cNvSpPr txBox="1"/>
          <p:nvPr/>
        </p:nvSpPr>
        <p:spPr>
          <a:xfrm>
            <a:off x="1100871" y="4526900"/>
            <a:ext cx="4390174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Fokusér</a:t>
            </a:r>
            <a:r>
              <a:rPr lang="sv-S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 på konkrete </a:t>
            </a:r>
            <a:r>
              <a:rPr lang="sv-SE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områder</a:t>
            </a:r>
            <a:endParaRPr lang="sv-SE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legraf"/>
            </a:endParaRP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FB154E7B-40E5-4E40-8018-164F85BD70C1}"/>
              </a:ext>
            </a:extLst>
          </p:cNvPr>
          <p:cNvSpPr/>
          <p:nvPr/>
        </p:nvSpPr>
        <p:spPr>
          <a:xfrm>
            <a:off x="6252116" y="2218668"/>
            <a:ext cx="4401232" cy="665767"/>
          </a:xfrm>
          <a:prstGeom prst="rect">
            <a:avLst/>
          </a:prstGeom>
          <a:solidFill>
            <a:srgbClr val="41405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AECE46B0-43CB-4712-A68F-483A51D21AEF}"/>
              </a:ext>
            </a:extLst>
          </p:cNvPr>
          <p:cNvSpPr txBox="1"/>
          <p:nvPr/>
        </p:nvSpPr>
        <p:spPr>
          <a:xfrm>
            <a:off x="6364828" y="2267111"/>
            <a:ext cx="4294912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Sæt</a:t>
            </a:r>
            <a:r>
              <a:rPr lang="sv-S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 mål!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1775B037-C8E5-4A2B-BBC5-77A673744238}"/>
              </a:ext>
            </a:extLst>
          </p:cNvPr>
          <p:cNvSpPr/>
          <p:nvPr/>
        </p:nvSpPr>
        <p:spPr>
          <a:xfrm>
            <a:off x="6252854" y="3314833"/>
            <a:ext cx="4400477" cy="665767"/>
          </a:xfrm>
          <a:prstGeom prst="rect">
            <a:avLst/>
          </a:prstGeom>
          <a:solidFill>
            <a:srgbClr val="41405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797F0772-3D1E-43CA-8217-4EE2A2FEE291}"/>
              </a:ext>
            </a:extLst>
          </p:cNvPr>
          <p:cNvSpPr txBox="1"/>
          <p:nvPr/>
        </p:nvSpPr>
        <p:spPr>
          <a:xfrm>
            <a:off x="6365565" y="3370310"/>
            <a:ext cx="4294175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Del </a:t>
            </a:r>
            <a:r>
              <a:rPr lang="sv-SE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jeres</a:t>
            </a:r>
            <a:r>
              <a:rPr lang="sv-S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 best </a:t>
            </a:r>
            <a:r>
              <a:rPr lang="sv-SE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practice</a:t>
            </a:r>
            <a:endParaRPr lang="sv-SE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legraf"/>
            </a:endParaRPr>
          </a:p>
        </p:txBody>
      </p:sp>
      <p:pic>
        <p:nvPicPr>
          <p:cNvPr id="54" name="Bild 53" descr="Märke 1 med hel fyllning">
            <a:extLst>
              <a:ext uri="{FF2B5EF4-FFF2-40B4-BE49-F238E27FC236}">
                <a16:creationId xmlns:a16="http://schemas.microsoft.com/office/drawing/2014/main" id="{5CE44E4A-744F-47C8-B055-9D2839223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5592" y="2309985"/>
            <a:ext cx="567416" cy="567416"/>
          </a:xfrm>
          <a:prstGeom prst="rect">
            <a:avLst/>
          </a:prstGeom>
        </p:spPr>
      </p:pic>
      <p:pic>
        <p:nvPicPr>
          <p:cNvPr id="55" name="Bild 54" descr="Bricka med hel fyllning">
            <a:extLst>
              <a:ext uri="{FF2B5EF4-FFF2-40B4-BE49-F238E27FC236}">
                <a16:creationId xmlns:a16="http://schemas.microsoft.com/office/drawing/2014/main" id="{68EB3337-E944-417B-AA1B-788073C575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5592" y="3379390"/>
            <a:ext cx="567416" cy="567416"/>
          </a:xfrm>
          <a:prstGeom prst="rect">
            <a:avLst/>
          </a:prstGeom>
        </p:spPr>
      </p:pic>
      <p:pic>
        <p:nvPicPr>
          <p:cNvPr id="56" name="Bild 55" descr="Märke 3 med hel fyllning">
            <a:extLst>
              <a:ext uri="{FF2B5EF4-FFF2-40B4-BE49-F238E27FC236}">
                <a16:creationId xmlns:a16="http://schemas.microsoft.com/office/drawing/2014/main" id="{E75513F5-D9F9-4C13-9464-8A916CF937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3869" y="4473904"/>
            <a:ext cx="570862" cy="570862"/>
          </a:xfrm>
          <a:prstGeom prst="rect">
            <a:avLst/>
          </a:prstGeom>
        </p:spPr>
      </p:pic>
      <p:pic>
        <p:nvPicPr>
          <p:cNvPr id="57" name="Bild 56" descr="Märke 4 med hel fyllning">
            <a:extLst>
              <a:ext uri="{FF2B5EF4-FFF2-40B4-BE49-F238E27FC236}">
                <a16:creationId xmlns:a16="http://schemas.microsoft.com/office/drawing/2014/main" id="{C3AC86A6-59B7-4D4F-BFA8-72E0F2F370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86263" y="2271261"/>
            <a:ext cx="570862" cy="570862"/>
          </a:xfrm>
          <a:prstGeom prst="rect">
            <a:avLst/>
          </a:prstGeom>
        </p:spPr>
      </p:pic>
      <p:pic>
        <p:nvPicPr>
          <p:cNvPr id="58" name="Bild 57" descr="Märke 5 med hel fyllning">
            <a:extLst>
              <a:ext uri="{FF2B5EF4-FFF2-40B4-BE49-F238E27FC236}">
                <a16:creationId xmlns:a16="http://schemas.microsoft.com/office/drawing/2014/main" id="{089C822B-FD87-4296-AA25-49DB1DE8F6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03755" y="3409738"/>
            <a:ext cx="570862" cy="570862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D691AF4C-3525-4AD9-91F8-F435752EC104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7000"/>
          </a:blip>
          <a:stretch>
            <a:fillRect/>
          </a:stretch>
        </p:blipFill>
        <p:spPr>
          <a:xfrm rot="15062299">
            <a:off x="5986677" y="3355968"/>
            <a:ext cx="6047482" cy="5373350"/>
          </a:xfrm>
          <a:prstGeom prst="rect">
            <a:avLst/>
          </a:prstGeom>
        </p:spPr>
      </p:pic>
      <p:sp>
        <p:nvSpPr>
          <p:cNvPr id="59" name="Pil: höger 58">
            <a:extLst>
              <a:ext uri="{FF2B5EF4-FFF2-40B4-BE49-F238E27FC236}">
                <a16:creationId xmlns:a16="http://schemas.microsoft.com/office/drawing/2014/main" id="{B3CAD123-1F86-4B25-9721-34BDCEC5DBD5}"/>
              </a:ext>
            </a:extLst>
          </p:cNvPr>
          <p:cNvSpPr/>
          <p:nvPr/>
        </p:nvSpPr>
        <p:spPr>
          <a:xfrm>
            <a:off x="9949840" y="5120084"/>
            <a:ext cx="1197795" cy="665767"/>
          </a:xfrm>
          <a:prstGeom prst="rightArrow">
            <a:avLst/>
          </a:prstGeom>
          <a:solidFill>
            <a:srgbClr val="D3D3E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05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Bildobjekt 41">
            <a:extLst>
              <a:ext uri="{FF2B5EF4-FFF2-40B4-BE49-F238E27FC236}">
                <a16:creationId xmlns:a16="http://schemas.microsoft.com/office/drawing/2014/main" id="{0D9F256A-ACA2-47DE-990E-261AB6B31E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 rot="15062299">
            <a:off x="-1685865" y="2424602"/>
            <a:ext cx="5358331" cy="4761020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708CD17F-DE3F-4FCD-ACF7-33AEB30DE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93" y="1347968"/>
            <a:ext cx="517806" cy="51780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696F879-EDA0-4C9F-BDB1-4A89AE65385E}"/>
              </a:ext>
            </a:extLst>
          </p:cNvPr>
          <p:cNvSpPr/>
          <p:nvPr/>
        </p:nvSpPr>
        <p:spPr>
          <a:xfrm>
            <a:off x="1049657" y="2591575"/>
            <a:ext cx="8341295" cy="3236504"/>
          </a:xfrm>
          <a:prstGeom prst="rect">
            <a:avLst/>
          </a:prstGeom>
          <a:solidFill>
            <a:srgbClr val="41405D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84117D3D-D2BB-4A2D-9209-4D6F829F1A40}"/>
              </a:ext>
            </a:extLst>
          </p:cNvPr>
          <p:cNvSpPr txBox="1"/>
          <p:nvPr/>
        </p:nvSpPr>
        <p:spPr>
          <a:xfrm>
            <a:off x="1474089" y="3539724"/>
            <a:ext cx="74924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Jeres chefer er dem,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der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er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nærmest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jeres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medarbejdere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, så lad dem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være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med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fra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starten.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Fordel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ejerskabe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t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og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få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lederne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til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at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forstå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fordelene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ved at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investere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tid i at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anvende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Weekli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som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værktøj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. </a:t>
            </a:r>
          </a:p>
          <a:p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Jeres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ledere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bør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blive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ambassadører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.</a:t>
            </a:r>
            <a:endParaRPr lang="sv-SE" sz="1800" dirty="0">
              <a:solidFill>
                <a:schemeClr val="bg1"/>
              </a:solidFill>
              <a:latin typeface="Telegraf" panose="00000500000000000000" pitchFamily="2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E3AB60A-E976-4C02-A3AF-28FD18F40836}"/>
              </a:ext>
            </a:extLst>
          </p:cNvPr>
          <p:cNvSpPr/>
          <p:nvPr/>
        </p:nvSpPr>
        <p:spPr>
          <a:xfrm>
            <a:off x="1049657" y="1626436"/>
            <a:ext cx="4665788" cy="665767"/>
          </a:xfrm>
          <a:prstGeom prst="rect">
            <a:avLst/>
          </a:prstGeom>
          <a:solidFill>
            <a:srgbClr val="41405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6B97B019-B06C-45C5-8D31-7EA981145E78}"/>
              </a:ext>
            </a:extLst>
          </p:cNvPr>
          <p:cNvSpPr txBox="1"/>
          <p:nvPr/>
        </p:nvSpPr>
        <p:spPr>
          <a:xfrm>
            <a:off x="1162368" y="1681913"/>
            <a:ext cx="4553077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Fordel</a:t>
            </a:r>
            <a:r>
              <a:rPr lang="sv-SE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 ansvaret</a:t>
            </a:r>
          </a:p>
        </p:txBody>
      </p:sp>
      <p:sp>
        <p:nvSpPr>
          <p:cNvPr id="41" name="Rubrik 4">
            <a:extLst>
              <a:ext uri="{FF2B5EF4-FFF2-40B4-BE49-F238E27FC236}">
                <a16:creationId xmlns:a16="http://schemas.microsoft.com/office/drawing/2014/main" id="{6C121B8C-CE7C-4B92-923E-35F731A8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95" y="191247"/>
            <a:ext cx="11547933" cy="1702423"/>
          </a:xfrm>
        </p:spPr>
        <p:txBody>
          <a:bodyPr/>
          <a:lstStyle/>
          <a:p>
            <a:r>
              <a:rPr lang="sv-SE" sz="4400" dirty="0"/>
              <a:t>5 trin </a:t>
            </a:r>
            <a:r>
              <a:rPr lang="sv-SE" sz="4400" dirty="0" err="1"/>
              <a:t>til</a:t>
            </a:r>
            <a:r>
              <a:rPr lang="sv-SE" sz="4400" dirty="0"/>
              <a:t> den optimale </a:t>
            </a:r>
            <a:r>
              <a:rPr lang="sv-SE" sz="4400" dirty="0" err="1"/>
              <a:t>onboarding</a:t>
            </a:r>
            <a:endParaRPr lang="sv-SE" sz="4400" dirty="0"/>
          </a:p>
        </p:txBody>
      </p:sp>
      <p:pic>
        <p:nvPicPr>
          <p:cNvPr id="43" name="Bild 42" descr="Märke 1 med hel fyllning">
            <a:extLst>
              <a:ext uri="{FF2B5EF4-FFF2-40B4-BE49-F238E27FC236}">
                <a16:creationId xmlns:a16="http://schemas.microsoft.com/office/drawing/2014/main" id="{34E02334-81E2-4CDC-9180-32BE329C57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74194" y="-939126"/>
            <a:ext cx="5665589" cy="566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B2779878-32AD-4FBA-9EDF-BC8CD7727DF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 rot="15062299">
            <a:off x="-1685865" y="2424602"/>
            <a:ext cx="5358331" cy="476102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696F879-EDA0-4C9F-BDB1-4A89AE65385E}"/>
              </a:ext>
            </a:extLst>
          </p:cNvPr>
          <p:cNvSpPr/>
          <p:nvPr/>
        </p:nvSpPr>
        <p:spPr>
          <a:xfrm>
            <a:off x="1049657" y="2591575"/>
            <a:ext cx="8341295" cy="3236504"/>
          </a:xfrm>
          <a:prstGeom prst="rect">
            <a:avLst/>
          </a:prstGeom>
          <a:solidFill>
            <a:srgbClr val="41405D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84117D3D-D2BB-4A2D-9209-4D6F829F1A40}"/>
              </a:ext>
            </a:extLst>
          </p:cNvPr>
          <p:cNvSpPr txBox="1"/>
          <p:nvPr/>
        </p:nvSpPr>
        <p:spPr>
          <a:xfrm>
            <a:off x="1162368" y="3328859"/>
            <a:ext cx="74924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Sæt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tydelige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retningslinjer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og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rutiner for,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hvordan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I som organisation skal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arbejde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med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dataen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. For at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opretholde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og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fastholde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en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høj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svarfrekvens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og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engagement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fra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jeres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medarbejdere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,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bør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I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arbejde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med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dataen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regelmæssigt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, så de inputs, I får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fra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jeres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ansatte kan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føre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til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handlinger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. Det kan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være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ugentligt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, månedligt eller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kvartalvis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.</a:t>
            </a:r>
            <a:endParaRPr lang="en-US" sz="1800" dirty="0">
              <a:solidFill>
                <a:schemeClr val="bg1"/>
              </a:solidFill>
              <a:latin typeface="Telegraf" panose="00000500000000000000" pitchFamily="2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E3AB60A-E976-4C02-A3AF-28FD18F40836}"/>
              </a:ext>
            </a:extLst>
          </p:cNvPr>
          <p:cNvSpPr/>
          <p:nvPr/>
        </p:nvSpPr>
        <p:spPr>
          <a:xfrm>
            <a:off x="1049657" y="1626436"/>
            <a:ext cx="4665788" cy="665767"/>
          </a:xfrm>
          <a:prstGeom prst="rect">
            <a:avLst/>
          </a:prstGeom>
          <a:solidFill>
            <a:srgbClr val="41405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6B97B019-B06C-45C5-8D31-7EA981145E78}"/>
              </a:ext>
            </a:extLst>
          </p:cNvPr>
          <p:cNvSpPr txBox="1"/>
          <p:nvPr/>
        </p:nvSpPr>
        <p:spPr>
          <a:xfrm>
            <a:off x="1162368" y="1681913"/>
            <a:ext cx="4553077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Lav retningslinjer </a:t>
            </a:r>
            <a:r>
              <a:rPr lang="sv-SE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og</a:t>
            </a:r>
            <a:r>
              <a:rPr lang="sv-SE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 rutiner</a:t>
            </a:r>
          </a:p>
        </p:txBody>
      </p:sp>
      <p:sp>
        <p:nvSpPr>
          <p:cNvPr id="41" name="Rubrik 4">
            <a:extLst>
              <a:ext uri="{FF2B5EF4-FFF2-40B4-BE49-F238E27FC236}">
                <a16:creationId xmlns:a16="http://schemas.microsoft.com/office/drawing/2014/main" id="{6C121B8C-CE7C-4B92-923E-35F731A8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95" y="191247"/>
            <a:ext cx="11547933" cy="1702423"/>
          </a:xfrm>
        </p:spPr>
        <p:txBody>
          <a:bodyPr/>
          <a:lstStyle/>
          <a:p>
            <a:r>
              <a:rPr lang="sv-SE" sz="4400" dirty="0"/>
              <a:t>5 trin </a:t>
            </a:r>
            <a:r>
              <a:rPr lang="sv-SE" sz="4400" dirty="0" err="1"/>
              <a:t>til</a:t>
            </a:r>
            <a:r>
              <a:rPr lang="sv-SE" sz="4400" dirty="0"/>
              <a:t> den optimale </a:t>
            </a:r>
            <a:r>
              <a:rPr lang="sv-SE" sz="4400" dirty="0" err="1"/>
              <a:t>onboarding</a:t>
            </a:r>
            <a:endParaRPr lang="sv-SE" sz="4400" dirty="0"/>
          </a:p>
        </p:txBody>
      </p:sp>
      <p:pic>
        <p:nvPicPr>
          <p:cNvPr id="14" name="Bild 13" descr="Bricka med hel fyllning">
            <a:extLst>
              <a:ext uri="{FF2B5EF4-FFF2-40B4-BE49-F238E27FC236}">
                <a16:creationId xmlns:a16="http://schemas.microsoft.com/office/drawing/2014/main" id="{E465D3A0-102F-4648-A2C7-AC6071F93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4194" y="-939126"/>
            <a:ext cx="5665589" cy="566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33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ildobjekt 38">
            <a:extLst>
              <a:ext uri="{FF2B5EF4-FFF2-40B4-BE49-F238E27FC236}">
                <a16:creationId xmlns:a16="http://schemas.microsoft.com/office/drawing/2014/main" id="{3B98D1E5-5306-4CEE-9A19-B5EC9E25BE0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 rot="15062299">
            <a:off x="-1685865" y="2424602"/>
            <a:ext cx="5358331" cy="476102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696F879-EDA0-4C9F-BDB1-4A89AE65385E}"/>
              </a:ext>
            </a:extLst>
          </p:cNvPr>
          <p:cNvSpPr/>
          <p:nvPr/>
        </p:nvSpPr>
        <p:spPr>
          <a:xfrm>
            <a:off x="1049657" y="2591575"/>
            <a:ext cx="8341295" cy="3236504"/>
          </a:xfrm>
          <a:prstGeom prst="rect">
            <a:avLst/>
          </a:prstGeom>
          <a:solidFill>
            <a:srgbClr val="41405D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84117D3D-D2BB-4A2D-9209-4D6F829F1A40}"/>
              </a:ext>
            </a:extLst>
          </p:cNvPr>
          <p:cNvSpPr txBox="1"/>
          <p:nvPr/>
        </p:nvSpPr>
        <p:spPr>
          <a:xfrm>
            <a:off x="1247429" y="3116045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Arbejd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med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fokusområderne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på team-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og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organisationsniveau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. På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teamniveau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bør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lederen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for det team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være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den med ansvaret for at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identificerer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fokusområderne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. Det kan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være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områder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, som de som team skal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udvikle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sammen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. På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organisationsniveau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kan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fokusområderne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være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strømlinet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med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fx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jeres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organisationsmål eller andre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værdier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, som I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arbejder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med på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organisationsniveau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.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Fokusområderne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kan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ændres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regelmæssigt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,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fx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en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gang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i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kvartallet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eller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halvårligt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.  </a:t>
            </a:r>
            <a:endParaRPr lang="en-US" sz="1800" dirty="0">
              <a:solidFill>
                <a:schemeClr val="bg1"/>
              </a:solidFill>
              <a:latin typeface="Telegraf" panose="00000500000000000000" pitchFamily="2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E3AB60A-E976-4C02-A3AF-28FD18F40836}"/>
              </a:ext>
            </a:extLst>
          </p:cNvPr>
          <p:cNvSpPr/>
          <p:nvPr/>
        </p:nvSpPr>
        <p:spPr>
          <a:xfrm>
            <a:off x="1049657" y="1626436"/>
            <a:ext cx="4665788" cy="665767"/>
          </a:xfrm>
          <a:prstGeom prst="rect">
            <a:avLst/>
          </a:prstGeom>
          <a:solidFill>
            <a:srgbClr val="41405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6B97B019-B06C-45C5-8D31-7EA981145E78}"/>
              </a:ext>
            </a:extLst>
          </p:cNvPr>
          <p:cNvSpPr txBox="1"/>
          <p:nvPr/>
        </p:nvSpPr>
        <p:spPr>
          <a:xfrm>
            <a:off x="1162368" y="1681913"/>
            <a:ext cx="4553077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Fokusér</a:t>
            </a:r>
            <a:r>
              <a:rPr lang="sv-SE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 på konkrete </a:t>
            </a:r>
            <a:r>
              <a:rPr lang="sv-SE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områder</a:t>
            </a:r>
            <a:endParaRPr lang="sv-SE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legraf"/>
            </a:endParaRPr>
          </a:p>
        </p:txBody>
      </p:sp>
      <p:sp>
        <p:nvSpPr>
          <p:cNvPr id="41" name="Rubrik 4">
            <a:extLst>
              <a:ext uri="{FF2B5EF4-FFF2-40B4-BE49-F238E27FC236}">
                <a16:creationId xmlns:a16="http://schemas.microsoft.com/office/drawing/2014/main" id="{6C121B8C-CE7C-4B92-923E-35F731A8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95" y="191247"/>
            <a:ext cx="11547933" cy="1702423"/>
          </a:xfrm>
        </p:spPr>
        <p:txBody>
          <a:bodyPr/>
          <a:lstStyle/>
          <a:p>
            <a:r>
              <a:rPr lang="sv-SE" sz="4400" dirty="0"/>
              <a:t>5 trin </a:t>
            </a:r>
            <a:r>
              <a:rPr lang="sv-SE" sz="4400" dirty="0" err="1"/>
              <a:t>til</a:t>
            </a:r>
            <a:r>
              <a:rPr lang="sv-SE" sz="4400" dirty="0"/>
              <a:t> den optimale </a:t>
            </a:r>
            <a:r>
              <a:rPr lang="sv-SE" sz="4400" dirty="0" err="1"/>
              <a:t>onboarding</a:t>
            </a:r>
            <a:endParaRPr lang="sv-SE" sz="4400" dirty="0"/>
          </a:p>
        </p:txBody>
      </p:sp>
      <p:pic>
        <p:nvPicPr>
          <p:cNvPr id="5" name="Bild 4" descr="Märke 3 med hel fyllning">
            <a:extLst>
              <a:ext uri="{FF2B5EF4-FFF2-40B4-BE49-F238E27FC236}">
                <a16:creationId xmlns:a16="http://schemas.microsoft.com/office/drawing/2014/main" id="{52C6D4E4-1D6D-4769-A962-A428D077B61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4194" y="-939125"/>
            <a:ext cx="5665589" cy="566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4A50D5EA-DF2C-4DCC-BE39-0EFFE59CF3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 rot="15062299">
            <a:off x="-1685865" y="2424602"/>
            <a:ext cx="5358331" cy="476102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696F879-EDA0-4C9F-BDB1-4A89AE65385E}"/>
              </a:ext>
            </a:extLst>
          </p:cNvPr>
          <p:cNvSpPr/>
          <p:nvPr/>
        </p:nvSpPr>
        <p:spPr>
          <a:xfrm>
            <a:off x="1049657" y="2591575"/>
            <a:ext cx="8341295" cy="3236504"/>
          </a:xfrm>
          <a:prstGeom prst="rect">
            <a:avLst/>
          </a:prstGeom>
          <a:solidFill>
            <a:srgbClr val="41405D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84117D3D-D2BB-4A2D-9209-4D6F829F1A40}"/>
              </a:ext>
            </a:extLst>
          </p:cNvPr>
          <p:cNvSpPr txBox="1"/>
          <p:nvPr/>
        </p:nvSpPr>
        <p:spPr>
          <a:xfrm>
            <a:off x="1169104" y="3245946"/>
            <a:ext cx="749242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Når I er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begyndt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på at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bruge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Weekli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og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efter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nogle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uger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har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samet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noget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data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ind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,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skaber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det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jeres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baseline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og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grundlaget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for at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sætte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mål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fremadrettet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. Det er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vigtigt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at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huske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, at en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pulsundersøgelse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ikke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er en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konkurrence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og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, at målet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ikke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er at nå den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højeste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værdi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i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alle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områder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. I har som organisation et grundlag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og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nogle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forudsætninger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for at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udvikle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jer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–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brug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det som fundament for at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sætte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mål for både team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og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organisation. </a:t>
            </a:r>
            <a:endParaRPr lang="en-US" sz="1800" dirty="0">
              <a:solidFill>
                <a:schemeClr val="bg1"/>
              </a:solidFill>
              <a:latin typeface="Telegraf" panose="00000500000000000000" pitchFamily="2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E3AB60A-E976-4C02-A3AF-28FD18F40836}"/>
              </a:ext>
            </a:extLst>
          </p:cNvPr>
          <p:cNvSpPr/>
          <p:nvPr/>
        </p:nvSpPr>
        <p:spPr>
          <a:xfrm>
            <a:off x="1049657" y="1626436"/>
            <a:ext cx="4665788" cy="665767"/>
          </a:xfrm>
          <a:prstGeom prst="rect">
            <a:avLst/>
          </a:prstGeom>
          <a:solidFill>
            <a:srgbClr val="41405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6B97B019-B06C-45C5-8D31-7EA981145E78}"/>
              </a:ext>
            </a:extLst>
          </p:cNvPr>
          <p:cNvSpPr txBox="1"/>
          <p:nvPr/>
        </p:nvSpPr>
        <p:spPr>
          <a:xfrm>
            <a:off x="1162368" y="1681913"/>
            <a:ext cx="4553077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Sæt</a:t>
            </a:r>
            <a:r>
              <a:rPr lang="sv-SE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 mål!</a:t>
            </a:r>
          </a:p>
        </p:txBody>
      </p:sp>
      <p:sp>
        <p:nvSpPr>
          <p:cNvPr id="41" name="Rubrik 4">
            <a:extLst>
              <a:ext uri="{FF2B5EF4-FFF2-40B4-BE49-F238E27FC236}">
                <a16:creationId xmlns:a16="http://schemas.microsoft.com/office/drawing/2014/main" id="{6C121B8C-CE7C-4B92-923E-35F731A8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95" y="191247"/>
            <a:ext cx="11547933" cy="1702423"/>
          </a:xfrm>
        </p:spPr>
        <p:txBody>
          <a:bodyPr/>
          <a:lstStyle/>
          <a:p>
            <a:r>
              <a:rPr lang="sv-SE" sz="4400" dirty="0"/>
              <a:t>5 trin </a:t>
            </a:r>
            <a:r>
              <a:rPr lang="sv-SE" sz="4400" dirty="0" err="1"/>
              <a:t>til</a:t>
            </a:r>
            <a:r>
              <a:rPr lang="sv-SE" sz="4400" dirty="0"/>
              <a:t> den optimale </a:t>
            </a:r>
            <a:r>
              <a:rPr lang="sv-SE" sz="4400" dirty="0" err="1"/>
              <a:t>onboarding</a:t>
            </a:r>
            <a:endParaRPr lang="sv-SE" sz="4400" dirty="0"/>
          </a:p>
        </p:txBody>
      </p:sp>
      <p:pic>
        <p:nvPicPr>
          <p:cNvPr id="12" name="Bild 11" descr="Märke 4 med hel fyllning">
            <a:extLst>
              <a:ext uri="{FF2B5EF4-FFF2-40B4-BE49-F238E27FC236}">
                <a16:creationId xmlns:a16="http://schemas.microsoft.com/office/drawing/2014/main" id="{B7245711-751F-4FA9-99C4-BEC0251FB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7533" y="-939125"/>
            <a:ext cx="5665588" cy="56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56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E779E8C4-5613-4026-B84E-7BACE13510C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 rot="15062299">
            <a:off x="-1685865" y="2424602"/>
            <a:ext cx="5358331" cy="476102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696F879-EDA0-4C9F-BDB1-4A89AE65385E}"/>
              </a:ext>
            </a:extLst>
          </p:cNvPr>
          <p:cNvSpPr/>
          <p:nvPr/>
        </p:nvSpPr>
        <p:spPr>
          <a:xfrm>
            <a:off x="1049657" y="2591575"/>
            <a:ext cx="8341295" cy="3236504"/>
          </a:xfrm>
          <a:prstGeom prst="rect">
            <a:avLst/>
          </a:prstGeom>
          <a:solidFill>
            <a:srgbClr val="41405D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84117D3D-D2BB-4A2D-9209-4D6F829F1A40}"/>
              </a:ext>
            </a:extLst>
          </p:cNvPr>
          <p:cNvSpPr txBox="1"/>
          <p:nvPr/>
        </p:nvSpPr>
        <p:spPr>
          <a:xfrm>
            <a:off x="1162368" y="3539724"/>
            <a:ext cx="74924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Gør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W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eekli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til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en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udviklings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proces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for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jeres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ledere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.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Sørg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for, at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der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er en anledning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og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sammenhæng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,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hvor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lederne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kan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dele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deres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best </a:t>
            </a:r>
            <a:r>
              <a:rPr lang="sv-SE" sz="1800" dirty="0" err="1">
                <a:solidFill>
                  <a:schemeClr val="bg1"/>
                </a:solidFill>
                <a:latin typeface="Telegraf" panose="00000500000000000000" pitchFamily="2" charset="0"/>
              </a:rPr>
              <a:t>practices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og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på den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måde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lære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af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hinanden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. Et teams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svaghed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kan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nemt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være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et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andet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teams styrker. Så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sørg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for at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lære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af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Telegraf" panose="00000500000000000000" pitchFamily="2" charset="0"/>
              </a:rPr>
              <a:t>hinanden</a:t>
            </a:r>
            <a:r>
              <a:rPr lang="sv-SE" dirty="0">
                <a:solidFill>
                  <a:schemeClr val="bg1"/>
                </a:solidFill>
                <a:latin typeface="Telegraf" panose="00000500000000000000" pitchFamily="2" charset="0"/>
              </a:rPr>
              <a:t>. </a:t>
            </a:r>
            <a:r>
              <a:rPr lang="sv-SE" sz="1800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endParaRPr lang="en-US" sz="1800" dirty="0">
              <a:solidFill>
                <a:schemeClr val="bg1"/>
              </a:solidFill>
              <a:latin typeface="Telegraf" panose="00000500000000000000" pitchFamily="2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E3AB60A-E976-4C02-A3AF-28FD18F40836}"/>
              </a:ext>
            </a:extLst>
          </p:cNvPr>
          <p:cNvSpPr/>
          <p:nvPr/>
        </p:nvSpPr>
        <p:spPr>
          <a:xfrm>
            <a:off x="1049657" y="1626436"/>
            <a:ext cx="4798154" cy="665767"/>
          </a:xfrm>
          <a:prstGeom prst="rect">
            <a:avLst/>
          </a:prstGeom>
          <a:solidFill>
            <a:srgbClr val="41405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6B97B019-B06C-45C5-8D31-7EA981145E78}"/>
              </a:ext>
            </a:extLst>
          </p:cNvPr>
          <p:cNvSpPr txBox="1"/>
          <p:nvPr/>
        </p:nvSpPr>
        <p:spPr>
          <a:xfrm>
            <a:off x="1162368" y="1681913"/>
            <a:ext cx="4786369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Del </a:t>
            </a:r>
            <a:r>
              <a:rPr lang="sv-SE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jeres</a:t>
            </a:r>
            <a:r>
              <a:rPr lang="sv-SE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 best </a:t>
            </a:r>
            <a:r>
              <a:rPr lang="sv-SE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practice</a:t>
            </a:r>
            <a:endParaRPr lang="sv-SE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legraf"/>
            </a:endParaRPr>
          </a:p>
        </p:txBody>
      </p:sp>
      <p:sp>
        <p:nvSpPr>
          <p:cNvPr id="41" name="Rubrik 4">
            <a:extLst>
              <a:ext uri="{FF2B5EF4-FFF2-40B4-BE49-F238E27FC236}">
                <a16:creationId xmlns:a16="http://schemas.microsoft.com/office/drawing/2014/main" id="{6C121B8C-CE7C-4B92-923E-35F731A8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95" y="191247"/>
            <a:ext cx="11547933" cy="1702423"/>
          </a:xfrm>
        </p:spPr>
        <p:txBody>
          <a:bodyPr/>
          <a:lstStyle/>
          <a:p>
            <a:r>
              <a:rPr lang="sv-SE" sz="4400" dirty="0"/>
              <a:t>5 trin </a:t>
            </a:r>
            <a:r>
              <a:rPr lang="sv-SE" sz="4400" dirty="0" err="1"/>
              <a:t>til</a:t>
            </a:r>
            <a:r>
              <a:rPr lang="sv-SE" sz="4400" dirty="0"/>
              <a:t> den optimale </a:t>
            </a:r>
            <a:r>
              <a:rPr lang="sv-SE" sz="4400" dirty="0" err="1"/>
              <a:t>onboarding</a:t>
            </a:r>
            <a:endParaRPr lang="sv-SE" sz="4400" dirty="0"/>
          </a:p>
        </p:txBody>
      </p:sp>
      <p:pic>
        <p:nvPicPr>
          <p:cNvPr id="12" name="Bild 11" descr="Märke 5 med hel fyllning">
            <a:extLst>
              <a:ext uri="{FF2B5EF4-FFF2-40B4-BE49-F238E27FC236}">
                <a16:creationId xmlns:a16="http://schemas.microsoft.com/office/drawing/2014/main" id="{9FFEE745-5735-42A8-8C0B-0BE923E6B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7533" y="-939125"/>
            <a:ext cx="5665588" cy="56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25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FF01A72-3845-014F-B4EC-C60ED401D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objekt 14" descr="En bild som visar text, person, dokument&#10;&#10;Automatiskt genererad beskrivning">
            <a:extLst>
              <a:ext uri="{FF2B5EF4-FFF2-40B4-BE49-F238E27FC236}">
                <a16:creationId xmlns:a16="http://schemas.microsoft.com/office/drawing/2014/main" id="{EEC3885D-5E6A-6842-BDD6-0BD2574ED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443" y="0"/>
            <a:ext cx="6563557" cy="6858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F4278C5E-6809-794D-9FAC-FB65540CEA2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3000"/>
          </a:blip>
          <a:stretch>
            <a:fillRect/>
          </a:stretch>
        </p:blipFill>
        <p:spPr>
          <a:xfrm rot="19226290">
            <a:off x="2986570" y="3384312"/>
            <a:ext cx="5149702" cy="4575648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76B5472E-D241-9844-BCA1-33641A66C6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21367" y="5857221"/>
            <a:ext cx="1879600" cy="685800"/>
          </a:xfrm>
          <a:prstGeom prst="rect">
            <a:avLst/>
          </a:prstGeom>
        </p:spPr>
      </p:pic>
      <p:sp>
        <p:nvSpPr>
          <p:cNvPr id="5" name="Rubrik 2">
            <a:extLst>
              <a:ext uri="{FF2B5EF4-FFF2-40B4-BE49-F238E27FC236}">
                <a16:creationId xmlns:a16="http://schemas.microsoft.com/office/drawing/2014/main" id="{A2C3ED68-84AF-2E44-A537-97D620C8ED56}"/>
              </a:ext>
            </a:extLst>
          </p:cNvPr>
          <p:cNvSpPr txBox="1">
            <a:spLocks/>
          </p:cNvSpPr>
          <p:nvPr/>
        </p:nvSpPr>
        <p:spPr>
          <a:xfrm>
            <a:off x="899962" y="902701"/>
            <a:ext cx="3080182" cy="17209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Telegraf" pitchFamily="2" charset="77"/>
                <a:ea typeface="+mj-ea"/>
                <a:cs typeface="Telugu MN" pitchFamily="2" charset="0"/>
              </a:defRPr>
            </a:lvl1pPr>
          </a:lstStyle>
          <a:p>
            <a:pPr algn="ctr"/>
            <a:r>
              <a:rPr lang="sv-SE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God </a:t>
            </a:r>
            <a:r>
              <a:rPr lang="sv-SE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fornøjelse</a:t>
            </a:r>
            <a:r>
              <a:rPr lang="sv-SE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95714765"/>
      </p:ext>
    </p:extLst>
  </p:cSld>
  <p:clrMapOvr>
    <a:masterClrMapping/>
  </p:clrMapOvr>
</p:sld>
</file>

<file path=ppt/theme/theme1.xml><?xml version="1.0" encoding="utf-8"?>
<a:theme xmlns:a="http://schemas.openxmlformats.org/drawingml/2006/main" name="TalentTech_theme">
  <a:themeElements>
    <a:clrScheme name="Talentech colors">
      <a:dk1>
        <a:srgbClr val="151517"/>
      </a:dk1>
      <a:lt1>
        <a:srgbClr val="FFFFFF"/>
      </a:lt1>
      <a:dk2>
        <a:srgbClr val="383851"/>
      </a:dk2>
      <a:lt2>
        <a:srgbClr val="E7E6E6"/>
      </a:lt2>
      <a:accent1>
        <a:srgbClr val="26243E"/>
      </a:accent1>
      <a:accent2>
        <a:srgbClr val="FFCFCD"/>
      </a:accent2>
      <a:accent3>
        <a:srgbClr val="383851"/>
      </a:accent3>
      <a:accent4>
        <a:srgbClr val="D8A2A0"/>
      </a:accent4>
      <a:accent5>
        <a:srgbClr val="FDF2F0"/>
      </a:accent5>
      <a:accent6>
        <a:srgbClr val="FDF2F0"/>
      </a:accent6>
      <a:hlink>
        <a:srgbClr val="D8A2A0"/>
      </a:hlink>
      <a:folHlink>
        <a:srgbClr val="D8A2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3200" b="0" i="0" dirty="0" smtClean="0">
            <a:solidFill>
              <a:schemeClr val="bg1"/>
            </a:solidFill>
            <a:latin typeface="Telegraf UltraLigh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alentTech_theme" id="{D0A44DE1-8F16-4FB1-AA13-C5D7CF2A12BB}" vid="{FA268177-6C5B-4A16-AA7C-08CD903E94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9bc52c-68d8-42c9-b83f-97490f59056a" xsi:nil="true"/>
    <lcf76f155ced4ddcb4097134ff3c332f xmlns="76f55542-3302-4622-a162-1e8e8e1651a5">
      <Terms xmlns="http://schemas.microsoft.com/office/infopath/2007/PartnerControls"/>
    </lcf76f155ced4ddcb4097134ff3c332f>
    <Video xmlns="76f55542-3302-4622-a162-1e8e8e1651a5">
      <Url xsi:nil="true"/>
      <Description xsi:nil="true"/>
    </Video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F30E68C3E2AA479ED912B4A0BD377D" ma:contentTypeVersion="17" ma:contentTypeDescription="Skapa ett nytt dokument." ma:contentTypeScope="" ma:versionID="8b35feadbae85d9e0ba2ed84572d1e31">
  <xsd:schema xmlns:xsd="http://www.w3.org/2001/XMLSchema" xmlns:xs="http://www.w3.org/2001/XMLSchema" xmlns:p="http://schemas.microsoft.com/office/2006/metadata/properties" xmlns:ns2="76f55542-3302-4622-a162-1e8e8e1651a5" xmlns:ns3="9c9bc52c-68d8-42c9-b83f-97490f59056a" targetNamespace="http://schemas.microsoft.com/office/2006/metadata/properties" ma:root="true" ma:fieldsID="1f9241f3557350cd2723f3d69a49ab7a" ns2:_="" ns3:_="">
    <xsd:import namespace="76f55542-3302-4622-a162-1e8e8e1651a5"/>
    <xsd:import namespace="9c9bc52c-68d8-42c9-b83f-97490f5905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Video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55542-3302-4622-a162-1e8e8e1651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Video" ma:index="21" nillable="true" ma:displayName="Video" ma:description="https://talentech1.sharepoint.com/:f:/r/sites/ImplementerinSverige/Delade%20dokument/Produkt/Partners/Refapp?csf=1&amp;web=1&amp;e=sIMvEi" ma:format="Hyperlink" ma:internalName="Video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6322c6a7-0dbb-40e7-8b7e-decc01dda2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bc52c-68d8-42c9-b83f-97490f59056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fadf1f2-a81d-4e42-b8ff-19e65b6ae21f}" ma:internalName="TaxCatchAll" ma:showField="CatchAllData" ma:web="9c9bc52c-68d8-42c9-b83f-97490f5905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BBC3F8-4D0A-4DCD-BB44-BBA5C9D8F4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735A77-9F6D-49B3-808A-717C9C613A23}">
  <ds:schemaRefs>
    <ds:schemaRef ds:uri="http://schemas.openxmlformats.org/package/2006/metadata/core-properties"/>
    <ds:schemaRef ds:uri="http://purl.org/dc/terms/"/>
    <ds:schemaRef ds:uri="http://www.w3.org/XML/1998/namespace"/>
    <ds:schemaRef ds:uri="e961a2a7-b182-4677-aadb-f63fe472db98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a4b272f8-8e38-482b-8df4-407c22eaf845"/>
    <ds:schemaRef ds:uri="http://purl.org/dc/dcmitype/"/>
    <ds:schemaRef ds:uri="9c9bc52c-68d8-42c9-b83f-97490f59056a"/>
    <ds:schemaRef ds:uri="76f55542-3302-4622-a162-1e8e8e1651a5"/>
  </ds:schemaRefs>
</ds:datastoreItem>
</file>

<file path=customXml/itemProps3.xml><?xml version="1.0" encoding="utf-8"?>
<ds:datastoreItem xmlns:ds="http://schemas.openxmlformats.org/officeDocument/2006/customXml" ds:itemID="{7F4F5DF7-5DA5-4B99-955E-72CF2860FE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f55542-3302-4622-a162-1e8e8e1651a5"/>
    <ds:schemaRef ds:uri="9c9bc52c-68d8-42c9-b83f-97490f5905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TalentTech_theme</Template>
  <TotalTime>7545</TotalTime>
  <Words>1036</Words>
  <Application>Microsoft Macintosh PowerPoint</Application>
  <PresentationFormat>Widescreen</PresentationFormat>
  <Paragraphs>62</Paragraphs>
  <Slides>9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20" baseType="lpstr">
      <vt:lpstr>Arial</vt:lpstr>
      <vt:lpstr>Calibri</vt:lpstr>
      <vt:lpstr>Helvetica Neue</vt:lpstr>
      <vt:lpstr>Telegraf</vt:lpstr>
      <vt:lpstr>Telegraf Light</vt:lpstr>
      <vt:lpstr>Telegraf Medium</vt:lpstr>
      <vt:lpstr>Telegraf SemiBold</vt:lpstr>
      <vt:lpstr>Telegraf UltraBold</vt:lpstr>
      <vt:lpstr>Telegraf UltraLight</vt:lpstr>
      <vt:lpstr>Wingdings</vt:lpstr>
      <vt:lpstr>TalentTech_theme</vt:lpstr>
      <vt:lpstr>PowerPoint-præsentation</vt:lpstr>
      <vt:lpstr>PowerPoint-præsentation</vt:lpstr>
      <vt:lpstr>5 trin til den optimale onboarding</vt:lpstr>
      <vt:lpstr>5 trin til den optimale onboarding</vt:lpstr>
      <vt:lpstr>5 trin til den optimale onboarding</vt:lpstr>
      <vt:lpstr>5 trin til den optimale onboarding</vt:lpstr>
      <vt:lpstr>5 trin til den optimale onboarding</vt:lpstr>
      <vt:lpstr>5 trin til den optimale onboarding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Karin Lundberg</dc:creator>
  <cp:lastModifiedBy>Charlotte Poulsen</cp:lastModifiedBy>
  <cp:revision>13</cp:revision>
  <dcterms:created xsi:type="dcterms:W3CDTF">2020-05-30T15:08:22Z</dcterms:created>
  <dcterms:modified xsi:type="dcterms:W3CDTF">2023-03-20T10:04:59Z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0x010100AAF30E68C3E2AA479ED912B4A0BD377D</vt:lpwstr>
  </property>
</Properties>
</file>